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79" r:id="rId6"/>
    <p:sldId id="260" r:id="rId7"/>
    <p:sldId id="290" r:id="rId8"/>
    <p:sldId id="327" r:id="rId9"/>
    <p:sldId id="332" r:id="rId10"/>
    <p:sldId id="333" r:id="rId11"/>
    <p:sldId id="293" r:id="rId12"/>
    <p:sldId id="321" r:id="rId13"/>
    <p:sldId id="312" r:id="rId14"/>
    <p:sldId id="262" r:id="rId15"/>
    <p:sldId id="324" r:id="rId16"/>
    <p:sldId id="275" r:id="rId17"/>
    <p:sldId id="263" r:id="rId18"/>
    <p:sldId id="326" r:id="rId19"/>
    <p:sldId id="285" r:id="rId20"/>
    <p:sldId id="325" r:id="rId21"/>
    <p:sldId id="318" r:id="rId22"/>
    <p:sldId id="338" r:id="rId23"/>
    <p:sldId id="283" r:id="rId24"/>
    <p:sldId id="296" r:id="rId25"/>
    <p:sldId id="341" r:id="rId26"/>
    <p:sldId id="310" r:id="rId27"/>
    <p:sldId id="347" r:id="rId28"/>
    <p:sldId id="301" r:id="rId29"/>
    <p:sldId id="297" r:id="rId30"/>
    <p:sldId id="345" r:id="rId31"/>
    <p:sldId id="334" r:id="rId32"/>
    <p:sldId id="268" r:id="rId33"/>
    <p:sldId id="300" r:id="rId34"/>
    <p:sldId id="339" r:id="rId35"/>
    <p:sldId id="340" r:id="rId36"/>
    <p:sldId id="269" r:id="rId37"/>
    <p:sldId id="270" r:id="rId38"/>
    <p:sldId id="328" r:id="rId39"/>
    <p:sldId id="342" r:id="rId40"/>
    <p:sldId id="329" r:id="rId41"/>
    <p:sldId id="307" r:id="rId42"/>
    <p:sldId id="304" r:id="rId43"/>
    <p:sldId id="346" r:id="rId44"/>
    <p:sldId id="314" r:id="rId45"/>
    <p:sldId id="308" r:id="rId46"/>
    <p:sldId id="278" r:id="rId47"/>
    <p:sldId id="313" r:id="rId48"/>
    <p:sldId id="343" r:id="rId49"/>
    <p:sldId id="344" r:id="rId50"/>
    <p:sldId id="33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9EE5-A937-4773-8F22-030D6707870A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47331-BEE2-4874-AC16-C8D577B686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161C-F1B8-45F6-9802-880E4DDA6168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DF0D-6B55-4281-B4A9-D13D00CDEF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DF0D-6B55-4281-B4A9-D13D00CDEF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CO2</a:t>
            </a:r>
            <a:r>
              <a:rPr lang="en-US" baseline="0" dirty="0" smtClean="0"/>
              <a:t> may indicate fat oxidation rather than carbohydrate oxidation for 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DF0D-6B55-4281-B4A9-D13D00CDEFD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DF0D-6B55-4281-B4A9-D13D00CDEFD9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1121A6-6D43-4CCD-8253-C9F36049096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F14FC7-03C4-4E67-BC28-69077EAFC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odahead.com/fun/who-is-the-freakiest-saturday-morning-monster/question-1307157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Case Study: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Anorexia Nervosa in the Adolescent Male Patient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Rachel Reid, Dietetic Intern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16, 2011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>Emotional/Social Characteristics : </a:t>
            </a:r>
            <a:r>
              <a:rPr lang="en-US" sz="3600" b="1" i="1" dirty="0" smtClean="0"/>
              <a:t>Males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47244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000" dirty="0" smtClean="0"/>
              <a:t>Depression</a:t>
            </a:r>
          </a:p>
          <a:p>
            <a:pPr algn="r"/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Social isolation</a:t>
            </a:r>
          </a:p>
          <a:p>
            <a:pPr algn="r"/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Strong need to be in control</a:t>
            </a:r>
          </a:p>
          <a:p>
            <a:pPr algn="r"/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Rigid, inflexible thinking, “all or nothing”</a:t>
            </a:r>
          </a:p>
          <a:p>
            <a:pPr algn="r"/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Gender identity conflict</a:t>
            </a:r>
          </a:p>
          <a:p>
            <a:pPr algn="r"/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Perfectionist</a:t>
            </a:r>
            <a:endParaRPr lang="en-US" sz="2000" dirty="0" smtClean="0"/>
          </a:p>
          <a:p>
            <a:pPr algn="r"/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Irritability</a:t>
            </a: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endParaRPr lang="en-US" sz="2400" dirty="0"/>
          </a:p>
        </p:txBody>
      </p:sp>
      <p:pic>
        <p:nvPicPr>
          <p:cNvPr id="4" name="il_fi" descr="http://1.bp.blogspot.com/_h4mMN1BE3NU/Sok240xSH2I/AAAAAAAAAjQ/mTouE23Lu4c/s400/1104014769lon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DM’s History of Treatment</a:t>
            </a:r>
            <a:endParaRPr lang="en-US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990601"/>
          <a:ext cx="9144000" cy="58670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6129"/>
                <a:gridCol w="1621871"/>
                <a:gridCol w="1524000"/>
                <a:gridCol w="1468074"/>
                <a:gridCol w="1579926"/>
                <a:gridCol w="1524000"/>
              </a:tblGrid>
              <a:tr h="10532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9/22/</a:t>
                      </a:r>
                      <a:r>
                        <a:rPr lang="en-US" sz="1800" dirty="0" smtClean="0"/>
                        <a:t>2009- 9/30/2009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2009</a:t>
                      </a:r>
                      <a:r>
                        <a:rPr lang="en-US" sz="1800" baseline="0" dirty="0" smtClean="0"/>
                        <a:t> to July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7/19/2010 – 10/1/2</a:t>
                      </a:r>
                      <a:r>
                        <a:rPr lang="en-US" sz="1800" dirty="0" smtClean="0"/>
                        <a:t>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12/6/2010-12/14/2010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12/2010 – 2/4/2011</a:t>
                      </a:r>
                      <a:endParaRPr lang="en-US" sz="1800" dirty="0"/>
                    </a:p>
                  </a:txBody>
                  <a:tcPr/>
                </a:tc>
              </a:tr>
              <a:tr h="12327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Outpatient</a:t>
                      </a:r>
                      <a:r>
                        <a:rPr lang="en-US" sz="1600" baseline="0" dirty="0" smtClean="0"/>
                        <a:t> 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Outpatient</a:t>
                      </a:r>
                      <a:r>
                        <a:rPr lang="en-US" sz="1600" baseline="0" dirty="0" smtClean="0"/>
                        <a:t> Treatment &amp; Day</a:t>
                      </a:r>
                    </a:p>
                    <a:p>
                      <a:r>
                        <a:rPr lang="en-US" sz="1600" baseline="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Residential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Inpatient</a:t>
                      </a:r>
                    </a:p>
                    <a:p>
                      <a:r>
                        <a:rPr lang="en-US" sz="1600" baseline="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Residential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Inpatient</a:t>
                      </a:r>
                    </a:p>
                    <a:p>
                      <a:r>
                        <a:rPr lang="en-US" sz="1600" baseline="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</a:tr>
              <a:tr h="13123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Kaiser Eat Clinic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Doernbecher Children’s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Kaiser Eat Clinic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St. Vincent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Seattle Center for Discovery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Doernbecher</a:t>
                      </a:r>
                      <a:r>
                        <a:rPr lang="en-US" sz="1600" baseline="0" dirty="0" smtClean="0"/>
                        <a:t> Children’s Hospital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Seattle</a:t>
                      </a:r>
                    </a:p>
                    <a:p>
                      <a:r>
                        <a:rPr lang="en-US" sz="1600" dirty="0" smtClean="0"/>
                        <a:t>Center for Discovery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Left</a:t>
                      </a:r>
                      <a:r>
                        <a:rPr lang="en-US" sz="1600" b="1" baseline="0" dirty="0" smtClean="0"/>
                        <a:t> AMA</a:t>
                      </a:r>
                      <a:endParaRPr lang="en-US" sz="1600" b="1" dirty="0"/>
                    </a:p>
                  </a:txBody>
                  <a:tcPr/>
                </a:tc>
              </a:tr>
              <a:tr h="226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Weight Gain, Little Success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Admit Wt: </a:t>
                      </a:r>
                    </a:p>
                    <a:p>
                      <a:r>
                        <a:rPr lang="en-US" sz="1600" dirty="0" smtClean="0"/>
                        <a:t>44. 5</a:t>
                      </a:r>
                      <a:r>
                        <a:rPr lang="en-US" sz="1600" baseline="0" dirty="0" smtClean="0"/>
                        <a:t> kg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D/C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Wt:</a:t>
                      </a:r>
                    </a:p>
                    <a:p>
                      <a:r>
                        <a:rPr lang="en-US" sz="1600" dirty="0" smtClean="0"/>
                        <a:t>46.5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Weight gain, little</a:t>
                      </a:r>
                      <a:r>
                        <a:rPr lang="en-US" sz="1600" baseline="0" dirty="0" smtClean="0"/>
                        <a:t> success.</a:t>
                      </a:r>
                    </a:p>
                    <a:p>
                      <a:r>
                        <a:rPr lang="en-US" sz="1600" baseline="0" dirty="0" err="1" smtClean="0"/>
                        <a:t>Rec</a:t>
                      </a:r>
                      <a:r>
                        <a:rPr lang="en-US" sz="1600" baseline="0" dirty="0" smtClean="0"/>
                        <a:t> Residential Inpatient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Admit Wt:</a:t>
                      </a:r>
                    </a:p>
                    <a:p>
                      <a:r>
                        <a:rPr lang="en-US" sz="1600" dirty="0" smtClean="0"/>
                        <a:t>N/A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D/C</a:t>
                      </a:r>
                      <a:r>
                        <a:rPr lang="en-US" sz="1600" baseline="0" dirty="0" smtClean="0"/>
                        <a:t> Wt:</a:t>
                      </a:r>
                    </a:p>
                    <a:p>
                      <a:r>
                        <a:rPr lang="en-US" sz="1600" baseline="0" dirty="0" smtClean="0"/>
                        <a:t>55.45 </a:t>
                      </a:r>
                      <a:r>
                        <a:rPr lang="en-US" sz="1600" baseline="0" dirty="0" smtClean="0"/>
                        <a:t>kg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IBW: 58.5 kg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Admit Wt:</a:t>
                      </a:r>
                    </a:p>
                    <a:p>
                      <a:r>
                        <a:rPr lang="en-US" sz="1600" dirty="0" smtClean="0"/>
                        <a:t>50.3 kg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D/C</a:t>
                      </a:r>
                      <a:r>
                        <a:rPr lang="en-US" sz="1600" baseline="0" dirty="0" smtClean="0"/>
                        <a:t> Wt:</a:t>
                      </a:r>
                    </a:p>
                    <a:p>
                      <a:r>
                        <a:rPr lang="en-US" sz="1600" baseline="0" dirty="0" smtClean="0"/>
                        <a:t>51.2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Admit</a:t>
                      </a:r>
                      <a:r>
                        <a:rPr lang="en-US" sz="1600" baseline="0" dirty="0" smtClean="0"/>
                        <a:t> Wt:</a:t>
                      </a:r>
                    </a:p>
                    <a:p>
                      <a:r>
                        <a:rPr lang="en-US" sz="1600" baseline="0" dirty="0" smtClean="0"/>
                        <a:t>51.2 kg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D/C Wt:</a:t>
                      </a:r>
                    </a:p>
                    <a:p>
                      <a:r>
                        <a:rPr lang="en-US" sz="1600" baseline="0" dirty="0" smtClean="0"/>
                        <a:t>53.18 kg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Admission to DCH on 3/30/11</a:t>
            </a:r>
            <a:r>
              <a:rPr lang="en-US" i="1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000" i="1" dirty="0" smtClean="0"/>
          </a:p>
          <a:p>
            <a:pPr algn="ctr">
              <a:buNone/>
            </a:pPr>
            <a:r>
              <a:rPr lang="en-US" sz="3000" i="1" dirty="0" smtClean="0"/>
              <a:t>**Admitted for weight loss and </a:t>
            </a:r>
            <a:r>
              <a:rPr lang="en-US" sz="3000" i="1" dirty="0" err="1" smtClean="0"/>
              <a:t>bradycardia</a:t>
            </a:r>
            <a:r>
              <a:rPr lang="en-US" sz="3000" dirty="0" smtClean="0"/>
              <a:t>**</a:t>
            </a:r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r>
              <a:rPr lang="en-US" sz="3800" dirty="0" smtClean="0"/>
              <a:t>5% weight loss in 2 months</a:t>
            </a:r>
          </a:p>
          <a:p>
            <a:pPr algn="ctr">
              <a:buNone/>
            </a:pPr>
            <a:r>
              <a:rPr lang="en-US" sz="3800" dirty="0" smtClean="0"/>
              <a:t>Heart Rate: 42 </a:t>
            </a:r>
            <a:r>
              <a:rPr lang="en-US" sz="3800" dirty="0" err="1" smtClean="0"/>
              <a:t>bpm</a:t>
            </a:r>
            <a:endParaRPr lang="en-US" sz="3800" dirty="0" smtClean="0"/>
          </a:p>
          <a:p>
            <a:pPr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Patient’s History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en-US" sz="2400" b="1" dirty="0" smtClean="0"/>
              <a:t>Social History</a:t>
            </a:r>
          </a:p>
          <a:p>
            <a:pPr algn="r">
              <a:buNone/>
            </a:pPr>
            <a:r>
              <a:rPr lang="en-US" sz="2400" dirty="0" smtClean="0"/>
              <a:t>	Parents divorced </a:t>
            </a:r>
            <a:r>
              <a:rPr lang="en-US" sz="2400" dirty="0" smtClean="0"/>
              <a:t>- Joint </a:t>
            </a:r>
            <a:r>
              <a:rPr lang="en-US" sz="2400" dirty="0" smtClean="0"/>
              <a:t>custody. </a:t>
            </a:r>
          </a:p>
          <a:p>
            <a:pPr algn="r">
              <a:buNone/>
            </a:pPr>
            <a:r>
              <a:rPr lang="en-US" sz="2400" dirty="0" smtClean="0"/>
              <a:t>Different parenting styles.</a:t>
            </a:r>
          </a:p>
          <a:p>
            <a:pPr algn="r">
              <a:buNone/>
            </a:pPr>
            <a:r>
              <a:rPr lang="en-US" sz="2400" dirty="0" smtClean="0"/>
              <a:t>	Very few friends. Withdrawn personality.</a:t>
            </a:r>
          </a:p>
          <a:p>
            <a:pPr algn="r">
              <a:buNone/>
            </a:pPr>
            <a:r>
              <a:rPr lang="en-US" sz="2400" dirty="0"/>
              <a:t>	</a:t>
            </a:r>
            <a:r>
              <a:rPr lang="en-US" sz="2400" dirty="0" smtClean="0"/>
              <a:t>Values physical fitness and health. </a:t>
            </a:r>
          </a:p>
          <a:p>
            <a:pPr algn="r">
              <a:buNone/>
            </a:pPr>
            <a:r>
              <a:rPr lang="en-US" sz="2400" dirty="0"/>
              <a:t>	</a:t>
            </a:r>
            <a:r>
              <a:rPr lang="en-US" sz="2400" dirty="0" smtClean="0"/>
              <a:t>	Failed to make high school </a:t>
            </a:r>
            <a:r>
              <a:rPr lang="en-US" sz="2400" dirty="0" smtClean="0"/>
              <a:t>BB team </a:t>
            </a:r>
            <a:r>
              <a:rPr lang="en-US" sz="2400" dirty="0" smtClean="0"/>
              <a:t>October </a:t>
            </a:r>
            <a:r>
              <a:rPr lang="en-US" sz="2400" dirty="0" smtClean="0"/>
              <a:t>2008.</a:t>
            </a:r>
            <a:endParaRPr lang="en-US" sz="2400" dirty="0" smtClean="0"/>
          </a:p>
          <a:p>
            <a:pPr algn="r">
              <a:buNone/>
            </a:pPr>
            <a:endParaRPr lang="en-US" sz="2400" b="1" dirty="0" smtClean="0"/>
          </a:p>
          <a:p>
            <a:pPr algn="r">
              <a:buNone/>
            </a:pPr>
            <a:r>
              <a:rPr lang="en-US" sz="2400" b="1" dirty="0" smtClean="0"/>
              <a:t>Family History</a:t>
            </a:r>
          </a:p>
          <a:p>
            <a:pPr algn="r">
              <a:buNone/>
            </a:pPr>
            <a:r>
              <a:rPr lang="en-US" sz="2400" dirty="0"/>
              <a:t>	</a:t>
            </a:r>
            <a:r>
              <a:rPr lang="en-US" sz="2400" dirty="0" smtClean="0"/>
              <a:t>Father’s nieces diagnosed with anorexia nervosa.</a:t>
            </a:r>
          </a:p>
          <a:p>
            <a:pPr algn="r">
              <a:buNone/>
            </a:pPr>
            <a:r>
              <a:rPr lang="en-US" sz="2400" dirty="0"/>
              <a:t>	</a:t>
            </a:r>
            <a:r>
              <a:rPr lang="en-US" sz="2400" dirty="0" smtClean="0"/>
              <a:t>Mom and Dad treated for depression and anxiety.</a:t>
            </a:r>
          </a:p>
          <a:p>
            <a:pPr algn="r">
              <a:buNone/>
            </a:pPr>
            <a:endParaRPr lang="en-US" sz="2400" b="1" dirty="0" smtClean="0"/>
          </a:p>
          <a:p>
            <a:pPr algn="r">
              <a:buNone/>
            </a:pPr>
            <a:r>
              <a:rPr lang="en-US" sz="2400" b="1" dirty="0" smtClean="0"/>
              <a:t>Psychiatric History</a:t>
            </a:r>
          </a:p>
          <a:p>
            <a:pPr algn="r">
              <a:buNone/>
            </a:pPr>
            <a:r>
              <a:rPr lang="en-US" sz="2400" dirty="0"/>
              <a:t>	</a:t>
            </a:r>
            <a:r>
              <a:rPr lang="en-US" sz="2400" dirty="0" smtClean="0"/>
              <a:t>Saw a counselor d/t social isolation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Per father, pt cannot ever </a:t>
            </a:r>
            <a:r>
              <a:rPr lang="en-US" sz="2400" dirty="0" smtClean="0"/>
              <a:t>relax, anxious.</a:t>
            </a:r>
            <a:endParaRPr lang="en-US" sz="2400" dirty="0"/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83880" cy="1051560"/>
          </a:xfrm>
        </p:spPr>
        <p:txBody>
          <a:bodyPr>
            <a:normAutofit/>
          </a:bodyPr>
          <a:lstStyle/>
          <a:p>
            <a:r>
              <a:rPr lang="en-US" sz="3500" b="1" u="sng" dirty="0" smtClean="0"/>
              <a:t>Eating Disorders Are: Complicated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Behavioral</a:t>
            </a:r>
          </a:p>
          <a:p>
            <a:r>
              <a:rPr lang="en-US" dirty="0" smtClean="0"/>
              <a:t>Psychological</a:t>
            </a:r>
          </a:p>
          <a:p>
            <a:r>
              <a:rPr lang="en-US" dirty="0" smtClean="0"/>
              <a:t>Physiological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Requires a Multidisciplinary Approach:</a:t>
            </a:r>
          </a:p>
          <a:p>
            <a:pPr lvl="1"/>
            <a:r>
              <a:rPr lang="en-US" dirty="0" smtClean="0"/>
              <a:t>Psychological (Psychologist, Social Worker)</a:t>
            </a:r>
          </a:p>
          <a:p>
            <a:pPr lvl="1"/>
            <a:r>
              <a:rPr lang="en-US" dirty="0" smtClean="0"/>
              <a:t>Medical (Physician)</a:t>
            </a:r>
          </a:p>
          <a:p>
            <a:pPr lvl="1"/>
            <a:r>
              <a:rPr lang="en-US" dirty="0" smtClean="0"/>
              <a:t>Nutritional (Dietitian)</a:t>
            </a:r>
            <a:endParaRPr lang="en-US" dirty="0"/>
          </a:p>
        </p:txBody>
      </p:sp>
      <p:pic>
        <p:nvPicPr>
          <p:cNvPr id="5" name="il_fi" descr="http://healthsciencetechnology.wikispaces.com/file/view/Psychology.gif/160320261/Psycholog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1723297" cy="14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med.mui.ac.ir/slide/physiology/heart_physiology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1524000" cy="146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4.bp.blogspot.com/_Zw6GIKG4Zgc/TGxwH1hpWEI/AAAAAAAAATI/u8FyVSnGonk/s1600/anorexia%2520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764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3/30: MD’s </a:t>
            </a:r>
            <a:r>
              <a:rPr lang="en-US" sz="3500" b="1" dirty="0" smtClean="0"/>
              <a:t>Initial Assessment and Plan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Start with Phase 2 Eating Disorder Protocol</a:t>
            </a:r>
          </a:p>
          <a:p>
            <a:pPr marL="514350" indent="-514350">
              <a:buAutoNum type="arabicPeriod"/>
            </a:pPr>
            <a:endParaRPr lang="en-US" sz="2500" dirty="0" smtClean="0"/>
          </a:p>
          <a:p>
            <a:pPr marL="514350" indent="-514350">
              <a:buAutoNum type="arabicPeriod"/>
            </a:pPr>
            <a:r>
              <a:rPr lang="en-US" dirty="0" smtClean="0"/>
              <a:t>Start with 1800 kcal diet tonight, Nutrition consult in the AM.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Adolescent Medicine Consult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Child Psychology Consult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Check Labs per protocol (daily AM </a:t>
            </a:r>
            <a:r>
              <a:rPr lang="en-US" dirty="0" err="1" smtClean="0"/>
              <a:t>phos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Boost overnight for </a:t>
            </a:r>
            <a:r>
              <a:rPr lang="en-US" dirty="0" err="1" smtClean="0"/>
              <a:t>Bradycarida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 Protocol At Doernbecher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3880" cy="4264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ED patients put on a protocol (4 Phases):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62200"/>
          <a:ext cx="7010400" cy="395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638800"/>
              </a:tblGrid>
              <a:tr h="137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2 (Most admits)</a:t>
                      </a:r>
                      <a:endParaRPr lang="en-US" dirty="0"/>
                    </a:p>
                  </a:txBody>
                  <a:tcPr/>
                </a:tc>
              </a:tr>
              <a:tr h="410227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Bed</a:t>
                      </a:r>
                      <a:r>
                        <a:rPr lang="en-US" baseline="0" dirty="0" smtClean="0"/>
                        <a:t> Rest</a:t>
                      </a:r>
                    </a:p>
                    <a:p>
                      <a:r>
                        <a:rPr lang="en-US" baseline="0" dirty="0" smtClean="0"/>
                        <a:t>Wheelchair @ school</a:t>
                      </a:r>
                      <a:endParaRPr lang="en-US" dirty="0"/>
                    </a:p>
                  </a:txBody>
                  <a:tcPr/>
                </a:tc>
              </a:tr>
              <a:tr h="1559560">
                <a:tc>
                  <a:txBody>
                    <a:bodyPr/>
                    <a:lstStyle/>
                    <a:p>
                      <a:r>
                        <a:rPr lang="en-US" dirty="0" smtClean="0"/>
                        <a:t>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Meals in bed </a:t>
                      </a:r>
                    </a:p>
                    <a:p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Meals are pts medicine, must be on time, no substitutions 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Complete meal in 30 minutes 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37663">
                <a:tc>
                  <a:txBody>
                    <a:bodyPr/>
                    <a:lstStyle/>
                    <a:p>
                      <a:r>
                        <a:rPr lang="en-US" dirty="0" smtClean="0"/>
                        <a:t>Sitters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Sitter at all times, parents can not act as sitter 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83880" cy="1051560"/>
          </a:xfrm>
        </p:spPr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2600" dirty="0" smtClean="0"/>
              <a:t>Most serious complications exhibited by DM.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Growth stunting of organs: Kidneys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Cardiac Issues</a:t>
            </a:r>
            <a:endParaRPr lang="en-US" dirty="0"/>
          </a:p>
          <a:p>
            <a:pPr marL="971550" lvl="1" indent="-514350">
              <a:buAutoNum type="arabicPeriod"/>
            </a:pPr>
            <a:r>
              <a:rPr lang="en-US" dirty="0" err="1" smtClean="0"/>
              <a:t>Refeeding</a:t>
            </a:r>
            <a:r>
              <a:rPr lang="en-US" dirty="0" smtClean="0"/>
              <a:t> Syndrome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8130" name="Picture 2" descr="http://delicioushealthblog.com/wp-content/uploads/2011/03/iStock_000004440655Small-KIDNEYS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1436831" cy="1914645"/>
          </a:xfrm>
          <a:prstGeom prst="rect">
            <a:avLst/>
          </a:prstGeom>
          <a:noFill/>
        </p:spPr>
      </p:pic>
      <p:pic>
        <p:nvPicPr>
          <p:cNvPr id="5" name="Picture 4" descr="http://www.clevelandclinicmeded.com/medicalpubs/diseasemanagement/cardiology/cardiac-arrhythmias/images/cardiacarrhythmiasfig3_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671.photobucket.com/albums/vv76/junitj/keepingthehe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4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DM’s Renal Function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 </a:t>
            </a:r>
            <a:r>
              <a:rPr lang="en-US" sz="2700" b="0" dirty="0" smtClean="0">
                <a:solidFill>
                  <a:schemeClr val="tx1"/>
                </a:solidFill>
                <a:effectLst/>
              </a:rPr>
              <a:t>12/2010 Renal Ultrasound: Small Kidneys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9536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200" b="1" dirty="0" smtClean="0"/>
              <a:t>High </a:t>
            </a:r>
            <a:r>
              <a:rPr lang="en-US" sz="2200" b="1" dirty="0" err="1" smtClean="0"/>
              <a:t>Creatinine</a:t>
            </a:r>
            <a:r>
              <a:rPr lang="en-US" sz="2200" b="1" dirty="0" smtClean="0"/>
              <a:t> levels</a:t>
            </a:r>
            <a:r>
              <a:rPr lang="en-US" sz="2200" dirty="0" smtClean="0"/>
              <a:t>: </a:t>
            </a:r>
          </a:p>
          <a:p>
            <a:pPr>
              <a:buNone/>
            </a:pPr>
            <a:r>
              <a:rPr lang="en-US" sz="1800" dirty="0" err="1" smtClean="0"/>
              <a:t>Creatinine</a:t>
            </a:r>
            <a:r>
              <a:rPr lang="en-US" sz="1800" dirty="0" smtClean="0"/>
              <a:t> clearance: 88.9 (L)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200" b="1" dirty="0" smtClean="0"/>
              <a:t>High BUN levels:</a:t>
            </a:r>
            <a:endParaRPr lang="en-US" sz="2200" b="1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**Pt referred to a Kaiser </a:t>
            </a:r>
            <a:r>
              <a:rPr lang="en-US" sz="1800" dirty="0" err="1" smtClean="0"/>
              <a:t>Nephrologist</a:t>
            </a:r>
            <a:r>
              <a:rPr lang="en-US" sz="1800" dirty="0" smtClean="0"/>
              <a:t> after d/c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Reduced renal function reported in severe energy restriction.</a:t>
            </a:r>
          </a:p>
          <a:p>
            <a:pPr>
              <a:buNone/>
            </a:pPr>
            <a:r>
              <a:rPr lang="en-US" sz="2000" dirty="0" smtClean="0"/>
              <a:t>	- growth stunting</a:t>
            </a:r>
          </a:p>
          <a:p>
            <a:pPr>
              <a:buNone/>
            </a:pPr>
            <a:r>
              <a:rPr lang="en-US" sz="2000" dirty="0" smtClean="0"/>
              <a:t>	- electrolyte imbalances (</a:t>
            </a:r>
            <a:r>
              <a:rPr lang="en-US" sz="2000" dirty="0" err="1" smtClean="0"/>
              <a:t>hypokalaemic</a:t>
            </a:r>
            <a:r>
              <a:rPr lang="en-US" sz="2000" dirty="0" smtClean="0"/>
              <a:t> nephropathy)</a:t>
            </a: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rhabdomyolysis</a:t>
            </a:r>
            <a:r>
              <a:rPr lang="en-US" sz="2000" dirty="0" smtClean="0"/>
              <a:t> – excessive exercise (2009 case report)</a:t>
            </a:r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1752600"/>
          <a:ext cx="44957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751"/>
                <a:gridCol w="877751"/>
                <a:gridCol w="877751"/>
                <a:gridCol w="877751"/>
                <a:gridCol w="98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38600" y="2895600"/>
          <a:ext cx="441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DM’s Cardiac Complication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924800" cy="5334000"/>
          </a:xfrm>
        </p:spPr>
        <p:txBody>
          <a:bodyPr>
            <a:normAutofit fontScale="92500" lnSpcReduction="10000"/>
          </a:bodyPr>
          <a:lstStyle/>
          <a:p>
            <a:pPr marL="274320">
              <a:spcBef>
                <a:spcPts val="0"/>
              </a:spcBef>
              <a:buNone/>
            </a:pPr>
            <a:r>
              <a:rPr lang="en-US" sz="2600" dirty="0" smtClean="0"/>
              <a:t>80% Anorexic patients have cardiac complications.</a:t>
            </a:r>
          </a:p>
          <a:p>
            <a:pPr marL="274320">
              <a:spcBef>
                <a:spcPts val="0"/>
              </a:spcBef>
              <a:buNone/>
            </a:pPr>
            <a:endParaRPr lang="en-US" sz="2600" dirty="0" smtClean="0"/>
          </a:p>
          <a:p>
            <a:pPr marL="274320">
              <a:spcBef>
                <a:spcPts val="0"/>
              </a:spcBef>
              <a:buNone/>
            </a:pPr>
            <a:endParaRPr lang="en-US" sz="1900" dirty="0" smtClean="0"/>
          </a:p>
          <a:p>
            <a:pPr marL="274320">
              <a:spcBef>
                <a:spcPts val="0"/>
              </a:spcBef>
              <a:buNone/>
            </a:pPr>
            <a:endParaRPr lang="en-US" sz="1900" dirty="0"/>
          </a:p>
          <a:p>
            <a:pPr marL="274320">
              <a:spcBef>
                <a:spcPts val="0"/>
              </a:spcBef>
              <a:buNone/>
            </a:pPr>
            <a:endParaRPr lang="en-US" sz="1900" dirty="0" smtClean="0"/>
          </a:p>
          <a:p>
            <a:pPr marL="274320">
              <a:spcBef>
                <a:spcPts val="0"/>
              </a:spcBef>
              <a:buNone/>
            </a:pPr>
            <a:endParaRPr lang="en-US" sz="1900" dirty="0"/>
          </a:p>
          <a:p>
            <a:pPr>
              <a:buNone/>
            </a:pPr>
            <a:endParaRPr lang="en-US" sz="2600" dirty="0"/>
          </a:p>
          <a:p>
            <a:pPr>
              <a:buNone/>
            </a:pPr>
            <a:endParaRPr lang="en-US" sz="2600" b="1" dirty="0" smtClean="0"/>
          </a:p>
          <a:p>
            <a:r>
              <a:rPr lang="en-US" sz="2400" b="1" dirty="0" smtClean="0"/>
              <a:t>Sinus </a:t>
            </a:r>
            <a:r>
              <a:rPr lang="en-US" sz="2400" b="1" dirty="0" err="1" smtClean="0"/>
              <a:t>Bradycardia</a:t>
            </a:r>
            <a:r>
              <a:rPr lang="en-US" sz="2400" dirty="0" smtClean="0"/>
              <a:t>: Under 50 </a:t>
            </a:r>
            <a:r>
              <a:rPr lang="en-US" sz="2400" dirty="0" err="1" smtClean="0"/>
              <a:t>bpm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- Caused by a malnourished, weak </a:t>
            </a:r>
            <a:r>
              <a:rPr lang="en-US" sz="2400" dirty="0" smtClean="0"/>
              <a:t>heart</a:t>
            </a: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Other Possible Complications: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- Arrhythmia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- Orthostatic (Change in blood pressure)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905000"/>
          <a:ext cx="7239000" cy="114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838200"/>
                <a:gridCol w="685800"/>
                <a:gridCol w="647700"/>
                <a:gridCol w="723900"/>
                <a:gridCol w="723900"/>
                <a:gridCol w="723900"/>
                <a:gridCol w="723900"/>
                <a:gridCol w="723900"/>
              </a:tblGrid>
              <a:tr h="391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4/7</a:t>
                      </a:r>
                      <a:endParaRPr lang="en-US" sz="16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91291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b="1" i="1" dirty="0" smtClean="0"/>
              <a:t>Overview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8388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to Patient, DM</a:t>
            </a:r>
          </a:p>
          <a:p>
            <a:r>
              <a:rPr lang="en-US" dirty="0"/>
              <a:t>A</a:t>
            </a:r>
            <a:r>
              <a:rPr lang="en-US" dirty="0" smtClean="0"/>
              <a:t>norexia </a:t>
            </a:r>
            <a:r>
              <a:rPr lang="en-US" dirty="0" smtClean="0"/>
              <a:t>Nervosa</a:t>
            </a:r>
          </a:p>
          <a:p>
            <a:r>
              <a:rPr lang="en-US" dirty="0" smtClean="0"/>
              <a:t>Medical </a:t>
            </a:r>
            <a:r>
              <a:rPr lang="en-US" dirty="0" smtClean="0"/>
              <a:t>Complications</a:t>
            </a:r>
          </a:p>
          <a:p>
            <a:r>
              <a:rPr lang="en-US" dirty="0" smtClean="0"/>
              <a:t>Nutrition Assessment</a:t>
            </a:r>
          </a:p>
          <a:p>
            <a:r>
              <a:rPr lang="en-US" dirty="0" smtClean="0"/>
              <a:t>Nutrition Diagnosis</a:t>
            </a:r>
          </a:p>
          <a:p>
            <a:r>
              <a:rPr lang="en-US" dirty="0" smtClean="0"/>
              <a:t>OHSU </a:t>
            </a:r>
            <a:r>
              <a:rPr lang="en-US" dirty="0" smtClean="0"/>
              <a:t>Guidelines Atypical Eating </a:t>
            </a:r>
            <a:r>
              <a:rPr lang="en-US" dirty="0" smtClean="0"/>
              <a:t>Disorders</a:t>
            </a:r>
            <a:endParaRPr lang="en-US" dirty="0" smtClean="0"/>
          </a:p>
          <a:p>
            <a:r>
              <a:rPr lang="en-US" dirty="0" smtClean="0"/>
              <a:t>Nutrition </a:t>
            </a:r>
            <a:r>
              <a:rPr lang="en-US" dirty="0" smtClean="0"/>
              <a:t>Interventions/ Monitoring </a:t>
            </a:r>
            <a:r>
              <a:rPr lang="en-US" dirty="0" smtClean="0"/>
              <a:t>and Evaluation</a:t>
            </a:r>
          </a:p>
          <a:p>
            <a:r>
              <a:rPr lang="en-US" dirty="0" smtClean="0"/>
              <a:t>Outcomes and Summary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143000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DM’s Risk for </a:t>
            </a:r>
            <a:r>
              <a:rPr lang="en-US" sz="3300" b="1" dirty="0" err="1" smtClean="0"/>
              <a:t>Refeeding</a:t>
            </a:r>
            <a:r>
              <a:rPr lang="en-US" sz="3300" b="1" dirty="0" smtClean="0"/>
              <a:t> Syndrome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err="1" smtClean="0"/>
              <a:t>Refeeding</a:t>
            </a:r>
            <a:r>
              <a:rPr lang="en-US" sz="2400" b="1" u="sng" dirty="0" smtClean="0"/>
              <a:t> Syndrome: </a:t>
            </a:r>
            <a:r>
              <a:rPr lang="en-US" sz="2400" dirty="0" smtClean="0"/>
              <a:t>Severe (potentially fatal) electrolyte and fluid shifts associated with metabolic abnormalities in malnourished patients</a:t>
            </a:r>
            <a:r>
              <a:rPr lang="en-US" sz="2400" dirty="0" smtClean="0"/>
              <a:t>.</a:t>
            </a: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Phosphorous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b="1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Can result in cardiac complications or arrest.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733800"/>
          <a:ext cx="7467595" cy="128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14400"/>
                <a:gridCol w="761246"/>
                <a:gridCol w="813303"/>
                <a:gridCol w="787651"/>
                <a:gridCol w="838200"/>
                <a:gridCol w="838200"/>
                <a:gridCol w="838200"/>
                <a:gridCol w="838195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3/30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4/7</a:t>
                      </a:r>
                      <a:endParaRPr lang="en-US" dirty="0"/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/>
                </a:solidFill>
                <a:latin typeface="+mj-lt"/>
                <a:cs typeface="Aharoni" pitchFamily="2" charset="-79"/>
              </a:rPr>
              <a:t>Refeeding</a:t>
            </a:r>
            <a:r>
              <a:rPr lang="en-US" sz="4000" b="1" dirty="0" smtClean="0">
                <a:solidFill>
                  <a:schemeClr val="accent5"/>
                </a:solidFill>
                <a:latin typeface="+mj-lt"/>
                <a:cs typeface="Aharoni" pitchFamily="2" charset="-79"/>
              </a:rPr>
              <a:t> Syndrome Cont</a:t>
            </a:r>
            <a:r>
              <a:rPr lang="en-US" sz="4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.</a:t>
            </a:r>
            <a:endParaRPr lang="en-US" sz="32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Fasting State: Catabolism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Processes: </a:t>
            </a:r>
            <a:r>
              <a:rPr lang="en-US" sz="2000" dirty="0" err="1" smtClean="0"/>
              <a:t>Glycogenolysis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	        </a:t>
            </a:r>
            <a:r>
              <a:rPr lang="en-US" sz="2000" dirty="0" err="1" smtClean="0"/>
              <a:t>Gluconeogenesis</a:t>
            </a:r>
            <a:r>
              <a:rPr lang="en-US" sz="2000" dirty="0" smtClean="0"/>
              <a:t>, </a:t>
            </a:r>
            <a:r>
              <a:rPr lang="en-US" sz="2000" dirty="0" err="1" smtClean="0"/>
              <a:t>Lypolysis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Energy = Protein and Fat (</a:t>
            </a:r>
            <a:r>
              <a:rPr lang="en-US" sz="2000" dirty="0" err="1" smtClean="0"/>
              <a:t>Ketones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Several intracellular minerals become </a:t>
            </a:r>
          </a:p>
          <a:p>
            <a:pPr lvl="0"/>
            <a:r>
              <a:rPr lang="en-US" sz="2000" dirty="0" smtClean="0"/>
              <a:t>  severely depleted. </a:t>
            </a:r>
          </a:p>
          <a:p>
            <a:pPr lvl="0"/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However, serum concentrations of these </a:t>
            </a:r>
          </a:p>
          <a:p>
            <a:pPr lvl="0"/>
            <a:r>
              <a:rPr lang="en-US" sz="2000" dirty="0" smtClean="0"/>
              <a:t>  minerals may remain normal.</a:t>
            </a:r>
          </a:p>
          <a:p>
            <a:endParaRPr lang="en-US" dirty="0" smtClean="0"/>
          </a:p>
        </p:txBody>
      </p:sp>
      <p:pic>
        <p:nvPicPr>
          <p:cNvPr id="11" name="il_fi" descr="http://www.deo.ucsf.edu/images/charts/1.f.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28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5"/>
                </a:solidFill>
              </a:rPr>
              <a:t>Refeeding</a:t>
            </a:r>
            <a:r>
              <a:rPr lang="en-US" sz="4000" b="1" dirty="0" smtClean="0">
                <a:solidFill>
                  <a:schemeClr val="accent5"/>
                </a:solidFill>
              </a:rPr>
              <a:t> Syndrome Cont.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8388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Fed State: Synthesis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200" dirty="0" smtClean="0"/>
              <a:t>Processes: Synthesis of glycogen, fat and protein.</a:t>
            </a:r>
          </a:p>
          <a:p>
            <a:pPr lvl="1"/>
            <a:r>
              <a:rPr lang="en-US" sz="1600" dirty="0" smtClean="0"/>
              <a:t>Requires minerals (</a:t>
            </a:r>
            <a:r>
              <a:rPr lang="en-US" sz="1600" dirty="0" err="1" smtClean="0"/>
              <a:t>phos</a:t>
            </a:r>
            <a:r>
              <a:rPr lang="en-US" sz="1600" dirty="0" smtClean="0"/>
              <a:t>, mg) and cofactors.</a:t>
            </a:r>
          </a:p>
          <a:p>
            <a:pPr>
              <a:buNone/>
            </a:pPr>
            <a:endParaRPr lang="en-US" sz="2000" dirty="0" smtClean="0"/>
          </a:p>
          <a:p>
            <a:pPr lvl="0"/>
            <a:r>
              <a:rPr lang="en-US" sz="2200" dirty="0" smtClean="0"/>
              <a:t>Insulin stimulates absorption of K, Mg, </a:t>
            </a:r>
            <a:r>
              <a:rPr lang="en-US" sz="2200" dirty="0" err="1" smtClean="0"/>
              <a:t>Phos</a:t>
            </a:r>
            <a:r>
              <a:rPr lang="en-US" sz="2200" dirty="0" smtClean="0"/>
              <a:t> into cell.</a:t>
            </a:r>
          </a:p>
          <a:p>
            <a:pPr lvl="1"/>
            <a:r>
              <a:rPr lang="en-US" sz="1600" dirty="0" smtClean="0"/>
              <a:t>Water is drawn into cell by osmosis.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200" dirty="0" smtClean="0"/>
              <a:t>Decreases serum levels of K, Mg and </a:t>
            </a:r>
            <a:r>
              <a:rPr lang="en-US" sz="2200" dirty="0" err="1" smtClean="0"/>
              <a:t>Phos</a:t>
            </a:r>
            <a:r>
              <a:rPr lang="en-US" sz="2200" dirty="0" smtClean="0"/>
              <a:t> further. </a:t>
            </a:r>
          </a:p>
          <a:p>
            <a:pPr lvl="0">
              <a:buNone/>
            </a:pPr>
            <a:endParaRPr lang="en-US" sz="2200" dirty="0" smtClean="0"/>
          </a:p>
          <a:p>
            <a:pPr lvl="0" algn="ctr">
              <a:buNone/>
            </a:pPr>
            <a:r>
              <a:rPr lang="en-US" sz="2200" b="1" dirty="0" smtClean="0"/>
              <a:t>Result: </a:t>
            </a:r>
            <a:r>
              <a:rPr lang="en-US" sz="2200" dirty="0" smtClean="0"/>
              <a:t>Clinical features of </a:t>
            </a:r>
            <a:r>
              <a:rPr lang="en-US" sz="2200" dirty="0" err="1" smtClean="0"/>
              <a:t>Refeeding</a:t>
            </a:r>
            <a:r>
              <a:rPr lang="en-US" sz="2200" dirty="0" smtClean="0"/>
              <a:t> Syndrome.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 vs. </a:t>
            </a:r>
            <a:br>
              <a:rPr lang="en-US" dirty="0" smtClean="0"/>
            </a:br>
            <a:r>
              <a:rPr lang="en-US" dirty="0" smtClean="0"/>
              <a:t>Residential/Outpatient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2819400"/>
            <a:ext cx="3931920" cy="34899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Stabilization of vital signs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Meeting goal calorie requirements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Discharge!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67000"/>
            <a:ext cx="3931920" cy="3489960"/>
          </a:xfrm>
        </p:spPr>
        <p:txBody>
          <a:bodyPr>
            <a:normAutofit fontScale="92500" lnSpcReduction="20000"/>
          </a:bodyPr>
          <a:lstStyle/>
          <a:p>
            <a:pPr lvl="1" algn="r"/>
            <a:r>
              <a:rPr lang="en-US" dirty="0" smtClean="0"/>
              <a:t>Weight gain</a:t>
            </a:r>
          </a:p>
          <a:p>
            <a:pPr lvl="1" algn="r">
              <a:buNone/>
            </a:pPr>
            <a:endParaRPr lang="en-US" dirty="0" smtClean="0"/>
          </a:p>
          <a:p>
            <a:pPr lvl="1" algn="r"/>
            <a:r>
              <a:rPr lang="en-US" dirty="0" smtClean="0"/>
              <a:t>Identify and address psychosocial factors.</a:t>
            </a:r>
          </a:p>
          <a:p>
            <a:pPr lvl="1" algn="r">
              <a:buNone/>
            </a:pPr>
            <a:endParaRPr lang="en-US" dirty="0" smtClean="0"/>
          </a:p>
          <a:p>
            <a:pPr lvl="1" algn="r"/>
            <a:r>
              <a:rPr lang="en-US" dirty="0" smtClean="0"/>
              <a:t>Extensive Counseling.</a:t>
            </a:r>
          </a:p>
          <a:p>
            <a:pPr lvl="1" algn="r">
              <a:buNone/>
            </a:pPr>
            <a:endParaRPr lang="en-US" dirty="0" smtClean="0"/>
          </a:p>
          <a:p>
            <a:pPr lvl="1" algn="r"/>
            <a:r>
              <a:rPr lang="en-US" dirty="0" smtClean="0"/>
              <a:t>Teaches patient how to healthfully approach food and eating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931920" cy="914400"/>
          </a:xfrm>
        </p:spPr>
        <p:txBody>
          <a:bodyPr>
            <a:normAutofit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u="sng" dirty="0" smtClean="0"/>
              <a:t>Hospital Treatment Goals: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200"/>
            <a:ext cx="3931920" cy="914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u="sng" dirty="0" smtClean="0"/>
              <a:t>Residential/Outpatient Treatment Goals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en-US" dirty="0" smtClean="0"/>
              <a:t>Nutrition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n-US" b="1" u="sng" dirty="0" smtClean="0"/>
              <a:t>Physical:</a:t>
            </a:r>
          </a:p>
          <a:p>
            <a:pPr marL="342900" lvl="1" indent="-342900">
              <a:buNone/>
            </a:pPr>
            <a:r>
              <a:rPr lang="en-US" dirty="0" smtClean="0"/>
              <a:t>Thin, </a:t>
            </a:r>
            <a:r>
              <a:rPr lang="en-US" dirty="0" err="1" smtClean="0"/>
              <a:t>cachectic</a:t>
            </a:r>
            <a:r>
              <a:rPr lang="en-US" dirty="0" smtClean="0"/>
              <a:t> appearing 17 </a:t>
            </a:r>
            <a:r>
              <a:rPr lang="en-US" dirty="0" err="1" smtClean="0"/>
              <a:t>y.o</a:t>
            </a:r>
            <a:r>
              <a:rPr lang="en-US" dirty="0" smtClean="0"/>
              <a:t>. male</a:t>
            </a:r>
          </a:p>
          <a:p>
            <a:pPr marL="342900" lvl="1" indent="-342900">
              <a:buNone/>
            </a:pPr>
            <a:r>
              <a:rPr lang="en-US" dirty="0" smtClean="0"/>
              <a:t>Temporal </a:t>
            </a:r>
            <a:r>
              <a:rPr lang="en-US" dirty="0" smtClean="0"/>
              <a:t>Wasting</a:t>
            </a:r>
          </a:p>
          <a:p>
            <a:pPr marL="342900" lvl="1" indent="-342900">
              <a:buNone/>
            </a:pPr>
            <a:r>
              <a:rPr lang="en-US" dirty="0" smtClean="0"/>
              <a:t>Cyanosis of hands</a:t>
            </a:r>
            <a:endParaRPr lang="en-US" dirty="0" smtClean="0"/>
          </a:p>
          <a:p>
            <a:pPr marL="342900" lvl="1" indent="-342900">
              <a:buNone/>
            </a:pPr>
            <a:r>
              <a:rPr lang="en-US" dirty="0" smtClean="0"/>
              <a:t>Dry skin and some bruising on vertebrae, per </a:t>
            </a:r>
            <a:r>
              <a:rPr lang="en-US" dirty="0" smtClean="0"/>
              <a:t>MD</a:t>
            </a:r>
            <a:endParaRPr lang="en-US" b="1" u="sng" dirty="0" smtClean="0"/>
          </a:p>
          <a:p>
            <a:pPr marL="342900" lvl="1" indent="-342900">
              <a:buNone/>
            </a:pPr>
            <a:r>
              <a:rPr lang="en-US" b="1" u="sng" dirty="0" smtClean="0"/>
              <a:t>Anthropometrics:</a:t>
            </a:r>
          </a:p>
          <a:p>
            <a:r>
              <a:rPr lang="en-US" dirty="0" smtClean="0"/>
              <a:t>Height: 165.1 cm (5’5”) 8</a:t>
            </a:r>
            <a:r>
              <a:rPr lang="en-US" baseline="30000" dirty="0" smtClean="0"/>
              <a:t>th</a:t>
            </a:r>
            <a:r>
              <a:rPr lang="en-US" dirty="0" smtClean="0"/>
              <a:t> %</a:t>
            </a:r>
            <a:r>
              <a:rPr lang="en-US" dirty="0" err="1" smtClean="0"/>
              <a:t>ile</a:t>
            </a:r>
            <a:endParaRPr lang="en-US" dirty="0" smtClean="0"/>
          </a:p>
          <a:p>
            <a:r>
              <a:rPr lang="en-US" dirty="0" smtClean="0"/>
              <a:t>Weight: </a:t>
            </a:r>
            <a:r>
              <a:rPr lang="en-US" b="1" dirty="0" smtClean="0"/>
              <a:t>48.4 kg </a:t>
            </a:r>
            <a:r>
              <a:rPr lang="en-US" dirty="0" smtClean="0"/>
              <a:t>(106 lbs 11.2 oz) &lt; 3</a:t>
            </a:r>
            <a:r>
              <a:rPr lang="en-US" baseline="30000" dirty="0" smtClean="0"/>
              <a:t>rd</a:t>
            </a:r>
            <a:r>
              <a:rPr lang="en-US" dirty="0" smtClean="0"/>
              <a:t> %</a:t>
            </a:r>
            <a:r>
              <a:rPr lang="en-US" dirty="0" err="1" smtClean="0"/>
              <a:t>ile</a:t>
            </a:r>
            <a:endParaRPr lang="en-US" dirty="0" smtClean="0"/>
          </a:p>
          <a:p>
            <a:r>
              <a:rPr lang="en-US" dirty="0" smtClean="0"/>
              <a:t>Ideal Body Weight at 50</a:t>
            </a:r>
            <a:r>
              <a:rPr lang="en-US" baseline="30000" dirty="0" smtClean="0"/>
              <a:t>th</a:t>
            </a:r>
            <a:r>
              <a:rPr lang="en-US" dirty="0" smtClean="0"/>
              <a:t> %</a:t>
            </a:r>
            <a:r>
              <a:rPr lang="en-US" dirty="0" err="1" smtClean="0"/>
              <a:t>ile</a:t>
            </a:r>
            <a:r>
              <a:rPr lang="en-US" dirty="0" smtClean="0"/>
              <a:t>: </a:t>
            </a:r>
            <a:r>
              <a:rPr lang="en-US" b="1" dirty="0" smtClean="0"/>
              <a:t>58 kg</a:t>
            </a:r>
            <a:r>
              <a:rPr lang="en-US" dirty="0" smtClean="0"/>
              <a:t> (83% IBW)</a:t>
            </a:r>
            <a:endParaRPr lang="en-US" b="1" dirty="0" smtClean="0"/>
          </a:p>
          <a:p>
            <a:r>
              <a:rPr lang="en-US" dirty="0" smtClean="0"/>
              <a:t>Weight for Age (%): </a:t>
            </a:r>
            <a:r>
              <a:rPr lang="en-US" dirty="0" smtClean="0"/>
              <a:t>2.06%ile</a:t>
            </a:r>
            <a:endParaRPr lang="en-US" dirty="0" smtClean="0"/>
          </a:p>
          <a:p>
            <a:r>
              <a:rPr lang="en-US" dirty="0" smtClean="0"/>
              <a:t>BMI: 17.6 kg/m^2</a:t>
            </a:r>
          </a:p>
          <a:p>
            <a:r>
              <a:rPr lang="en-US" dirty="0" smtClean="0"/>
              <a:t>BMI for Age (%): 6.23 </a:t>
            </a:r>
            <a:r>
              <a:rPr lang="en-US" dirty="0" smtClean="0"/>
              <a:t>%</a:t>
            </a:r>
            <a:r>
              <a:rPr lang="en-US" dirty="0" err="1" smtClean="0"/>
              <a:t>ile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Growth </a:t>
            </a:r>
            <a:r>
              <a:rPr lang="en-US" dirty="0" smtClean="0"/>
              <a:t>Chart: BMI (15 – 17 </a:t>
            </a:r>
            <a:r>
              <a:rPr lang="en-US" dirty="0" err="1" smtClean="0"/>
              <a:t>yo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:\Users\User\AppData\Local\Microsoft\Windows\Temporary Internet Files\Low\Content.IE5\SXLZMJB8\scan0003[1]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051560"/>
          </a:xfrm>
        </p:spPr>
        <p:txBody>
          <a:bodyPr/>
          <a:lstStyle/>
          <a:p>
            <a:r>
              <a:rPr lang="en-US" dirty="0" smtClean="0"/>
              <a:t>Nutrition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18388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400" b="1" i="1" u="sng" dirty="0" smtClean="0"/>
          </a:p>
          <a:p>
            <a:pPr>
              <a:buNone/>
            </a:pPr>
            <a:r>
              <a:rPr lang="en-US" sz="3400" b="1" i="1" u="sng" dirty="0" smtClean="0"/>
              <a:t>Patient Says:</a:t>
            </a:r>
          </a:p>
          <a:p>
            <a:pPr>
              <a:buNone/>
            </a:pPr>
            <a:endParaRPr lang="en-US" sz="3400" b="1" i="1" u="sng" dirty="0" smtClean="0"/>
          </a:p>
          <a:p>
            <a:r>
              <a:rPr lang="en-US" sz="3400" dirty="0" smtClean="0"/>
              <a:t>He feels “mentally stronger”.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Feels like “a million bucks” physically.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Low heart rate just a “speed bump” in healing process.</a:t>
            </a:r>
          </a:p>
          <a:p>
            <a:endParaRPr lang="en-US" sz="3400" dirty="0" smtClean="0"/>
          </a:p>
          <a:p>
            <a:r>
              <a:rPr lang="en-US" sz="3400" dirty="0" smtClean="0"/>
              <a:t>Following meal exchanges, breakfast a little smaller.</a:t>
            </a:r>
          </a:p>
          <a:p>
            <a:endParaRPr lang="en-US" sz="3400" dirty="0" smtClean="0"/>
          </a:p>
          <a:p>
            <a:r>
              <a:rPr lang="en-US" sz="3400" dirty="0" smtClean="0"/>
              <a:t>Does not think he exercises excessively (occasional dumb bells, walk, b-ball).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barnstable.k12.ma.us/bhs/Library/images/thumbsup_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28800"/>
            <a:ext cx="1968776" cy="14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u="sng" dirty="0" smtClean="0"/>
              <a:t>Father Says:</a:t>
            </a:r>
          </a:p>
          <a:p>
            <a:pPr>
              <a:buNone/>
            </a:pPr>
            <a:endParaRPr lang="en-US" i="1" u="sng" dirty="0" smtClean="0"/>
          </a:p>
          <a:p>
            <a:r>
              <a:rPr lang="en-US" dirty="0" smtClean="0"/>
              <a:t>Still very anxious</a:t>
            </a:r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an’t sleep at night</a:t>
            </a:r>
          </a:p>
          <a:p>
            <a:endParaRPr lang="en-US" dirty="0" smtClean="0"/>
          </a:p>
          <a:p>
            <a:r>
              <a:rPr lang="en-US" dirty="0" smtClean="0"/>
              <a:t>Consistently not meeting his exchange list goals</a:t>
            </a:r>
          </a:p>
          <a:p>
            <a:endParaRPr lang="en-US" dirty="0" smtClean="0"/>
          </a:p>
          <a:p>
            <a:r>
              <a:rPr lang="en-US" dirty="0" smtClean="0"/>
              <a:t>Excessively exercising (hears him running in place, lifting weights in room, etc.)</a:t>
            </a:r>
          </a:p>
          <a:p>
            <a:endParaRPr lang="en-US" dirty="0" smtClean="0"/>
          </a:p>
          <a:p>
            <a:r>
              <a:rPr lang="en-US" dirty="0" smtClean="0"/>
              <a:t>Believes he is OCD about his food.</a:t>
            </a:r>
            <a:endParaRPr lang="en-US" dirty="0"/>
          </a:p>
        </p:txBody>
      </p:sp>
      <p:pic>
        <p:nvPicPr>
          <p:cNvPr id="4" name="il_fi" descr="http://beyondtheblog.files.wordpress.com/2008/11/alpha-thumbs-dow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Nutritional Assessmen</a:t>
            </a:r>
            <a:r>
              <a:rPr lang="en-US" sz="4000" dirty="0" smtClean="0"/>
              <a:t>t: Intake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Pt: “I have a new, healthy relationship with food.”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b="1" u="sng" dirty="0" smtClean="0"/>
              <a:t>24 Hour Recall</a:t>
            </a:r>
            <a:r>
              <a:rPr lang="en-US" sz="3400" dirty="0" smtClean="0"/>
              <a:t>: Indicated intake of 1050 </a:t>
            </a:r>
            <a:r>
              <a:rPr lang="en-US" sz="3400" dirty="0" err="1" smtClean="0"/>
              <a:t>kcals</a:t>
            </a:r>
            <a:r>
              <a:rPr lang="en-US" sz="3400" dirty="0" smtClean="0"/>
              <a:t>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	Breakfast: Oatmeal</a:t>
            </a:r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Snack: Maybe handful of pretzels</a:t>
            </a:r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Lunch: </a:t>
            </a:r>
            <a:r>
              <a:rPr lang="en-US" sz="3400" dirty="0" smtClean="0"/>
              <a:t>½ Turkey </a:t>
            </a:r>
            <a:r>
              <a:rPr lang="en-US" sz="3400" dirty="0" smtClean="0"/>
              <a:t>Sandwich</a:t>
            </a:r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Dinner</a:t>
            </a:r>
            <a:r>
              <a:rPr lang="en-US" sz="3400" dirty="0" smtClean="0"/>
              <a:t>: 1 c veggies</a:t>
            </a:r>
            <a:r>
              <a:rPr lang="en-US" sz="3400" dirty="0" smtClean="0"/>
              <a:t>, 3</a:t>
            </a:r>
            <a:r>
              <a:rPr lang="en-US" sz="3400" dirty="0" smtClean="0"/>
              <a:t> oz chicken breast, 1 c rice</a:t>
            </a:r>
            <a:endParaRPr lang="en-US" sz="3400" dirty="0" smtClean="0"/>
          </a:p>
          <a:p>
            <a:pPr>
              <a:buNone/>
            </a:pPr>
            <a:endParaRPr lang="en-US" sz="3400" dirty="0"/>
          </a:p>
          <a:p>
            <a:r>
              <a:rPr lang="en-US" sz="3400" b="1" u="sng" dirty="0" smtClean="0"/>
              <a:t>Food Preferences: 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	“Whole foods”: beans, rice, vegetables, meat.</a:t>
            </a:r>
          </a:p>
          <a:p>
            <a:pPr>
              <a:buNone/>
            </a:pPr>
            <a:r>
              <a:rPr lang="en-US" sz="3400" dirty="0" smtClean="0"/>
              <a:t>	Dislikes fried, processed, fatty foods.</a:t>
            </a:r>
            <a:r>
              <a:rPr lang="en-US" sz="3400" dirty="0"/>
              <a:t>	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	Soy milk instead of regular milk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05156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Nutritional Assessment: </a:t>
            </a:r>
            <a:r>
              <a:rPr lang="en-US" sz="3600" b="1" dirty="0" smtClean="0"/>
              <a:t>Initial Labs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219200"/>
          <a:ext cx="3352800" cy="506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19200"/>
                <a:gridCol w="1066800"/>
              </a:tblGrid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3/30/11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3/31/11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138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r>
                        <a:rPr lang="en-US" sz="1400" baseline="0" dirty="0" smtClean="0"/>
                        <a:t>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(H)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 (H)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1.28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1.30</a:t>
                      </a:r>
                      <a:r>
                        <a:rPr lang="en-US" sz="1400" baseline="0" dirty="0" smtClean="0"/>
                        <a:t> (H)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Calcium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9.1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4.1</a:t>
                      </a:r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7526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u="sng" dirty="0" smtClean="0"/>
              <a:t>BUN </a:t>
            </a:r>
            <a:r>
              <a:rPr lang="en-US" sz="2000" u="sng" dirty="0" smtClean="0"/>
              <a:t>and Cr</a:t>
            </a:r>
            <a:r>
              <a:rPr lang="en-US" sz="2000" dirty="0" smtClean="0"/>
              <a:t>:   Renal Function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Electrolytes:</a:t>
            </a:r>
            <a:r>
              <a:rPr lang="en-US" sz="2000" dirty="0" smtClean="0"/>
              <a:t> Appear Stable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Monitor:</a:t>
            </a:r>
            <a:r>
              <a:rPr lang="en-US" sz="2000" dirty="0" smtClean="0"/>
              <a:t> </a:t>
            </a:r>
            <a:r>
              <a:rPr lang="en-US" sz="2000" dirty="0" smtClean="0"/>
              <a:t>Phosphorous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CO2</a:t>
            </a:r>
            <a:r>
              <a:rPr lang="en-US" sz="2000" dirty="0" smtClean="0"/>
              <a:t>: Metabolic Alkalosis, Renal Function?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019800" y="21336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900" b="1" i="1" dirty="0" smtClean="0"/>
              <a:t/>
            </a:r>
            <a:br>
              <a:rPr lang="en-US" sz="3900" b="1" i="1" dirty="0" smtClean="0"/>
            </a:br>
            <a:r>
              <a:rPr lang="en-US" sz="3900" b="1" i="1" dirty="0" smtClean="0"/>
              <a:t>Patient DM: </a:t>
            </a:r>
            <a:br>
              <a:rPr lang="en-US" sz="3900" b="1" i="1" dirty="0" smtClean="0"/>
            </a:br>
            <a:r>
              <a:rPr lang="en-US" sz="3900" b="1" dirty="0" smtClean="0"/>
              <a:t>Overview of Eating Disorder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15 </a:t>
            </a:r>
            <a:r>
              <a:rPr lang="en-US" sz="2200" u="sng" dirty="0" err="1" smtClean="0"/>
              <a:t>yo</a:t>
            </a:r>
            <a:r>
              <a:rPr lang="en-US" sz="2200" u="sng" dirty="0" smtClean="0"/>
              <a:t> male in July of 2009</a:t>
            </a:r>
          </a:p>
          <a:p>
            <a:pPr lvl="1"/>
            <a:r>
              <a:rPr lang="en-US" sz="2200" dirty="0" smtClean="0"/>
              <a:t>PCP confirmed 20 lb weight loss over 6 mos.</a:t>
            </a:r>
          </a:p>
          <a:p>
            <a:pPr lvl="1"/>
            <a:r>
              <a:rPr lang="en-US" sz="2200" dirty="0" smtClean="0"/>
              <a:t>Restrictive eating and excessive exercise since March 2009.</a:t>
            </a:r>
          </a:p>
          <a:p>
            <a:pPr lvl="1"/>
            <a:r>
              <a:rPr lang="en-US" sz="2200" dirty="0" smtClean="0"/>
              <a:t>Diagnosed with Anorexia Nervosa.</a:t>
            </a:r>
          </a:p>
          <a:p>
            <a:pPr lvl="1"/>
            <a:r>
              <a:rPr lang="en-US" sz="2200" dirty="0" smtClean="0"/>
              <a:t>Parents admitted pt to Kaiser Eat Clinic.</a:t>
            </a:r>
          </a:p>
          <a:p>
            <a:pPr lvl="1">
              <a:buNone/>
            </a:pPr>
            <a:endParaRPr lang="en-US" sz="2200" dirty="0" smtClean="0"/>
          </a:p>
          <a:p>
            <a:r>
              <a:rPr lang="en-US" sz="2200" dirty="0" smtClean="0"/>
              <a:t>Since, admitted and failed several treatment centers.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Readmitted to DCH for the</a:t>
            </a:r>
            <a:r>
              <a:rPr lang="en-US" sz="2200" b="1" dirty="0" smtClean="0"/>
              <a:t> </a:t>
            </a:r>
            <a:r>
              <a:rPr lang="en-US" sz="2200" b="1" dirty="0"/>
              <a:t>3</a:t>
            </a:r>
            <a:r>
              <a:rPr lang="en-US" sz="2200" b="1" dirty="0" smtClean="0"/>
              <a:t>rd </a:t>
            </a:r>
            <a:r>
              <a:rPr lang="en-US" sz="2200" dirty="0" smtClean="0"/>
              <a:t>time on 3/30/2011.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Nutrition Assessment</a:t>
            </a:r>
            <a:r>
              <a:rPr lang="en-US" sz="4000" b="1" dirty="0" smtClean="0"/>
              <a:t>: Hydration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Evaluate hydration status based on urine. </a:t>
            </a:r>
          </a:p>
          <a:p>
            <a:r>
              <a:rPr lang="en-US" sz="2600" i="1" dirty="0" smtClean="0"/>
              <a:t>Specific Gravity: </a:t>
            </a:r>
            <a:r>
              <a:rPr lang="en-US" sz="2600" dirty="0" smtClean="0"/>
              <a:t>measures the concentration of all chemical particles in the urine.</a:t>
            </a:r>
            <a:endParaRPr lang="en-US" sz="2600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600" dirty="0" smtClean="0"/>
              <a:t>Normal Range: 1.005 – 1.030</a:t>
            </a:r>
            <a:endParaRPr lang="en-US" sz="2600" dirty="0" smtClean="0"/>
          </a:p>
          <a:p>
            <a:pPr lvl="1"/>
            <a:r>
              <a:rPr lang="en-US" sz="2400" dirty="0" smtClean="0"/>
              <a:t>Under 1.005 </a:t>
            </a:r>
            <a:r>
              <a:rPr lang="en-US" sz="2400" dirty="0" err="1" smtClean="0"/>
              <a:t>overhydrated</a:t>
            </a:r>
            <a:endParaRPr lang="en-US" sz="2400" dirty="0" smtClean="0"/>
          </a:p>
          <a:p>
            <a:pPr lvl="1"/>
            <a:r>
              <a:rPr lang="en-US" sz="2400" dirty="0" smtClean="0"/>
              <a:t>Over 1.030 </a:t>
            </a:r>
            <a:r>
              <a:rPr lang="en-US" sz="2400" dirty="0" err="1" smtClean="0"/>
              <a:t>underhydrated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048000"/>
          <a:ext cx="7543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4/6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r>
                        <a:rPr lang="en-US" b="1" baseline="0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1.010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1.010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</a:rPr>
              <a:t>Nutrition Assessment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Estimated Needs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3880" cy="434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Energy Requirements:</a:t>
            </a:r>
          </a:p>
          <a:p>
            <a:pPr>
              <a:buNone/>
            </a:pPr>
            <a:r>
              <a:rPr lang="en-US" dirty="0" smtClean="0"/>
              <a:t>	Catch-up growth RDA X desirable weight (using BMI @ 50th%ile (IBW))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45 </a:t>
            </a:r>
            <a:r>
              <a:rPr lang="en-US" dirty="0" smtClean="0"/>
              <a:t>kcal/kg x 58 kg (IBW) = </a:t>
            </a:r>
            <a:r>
              <a:rPr lang="en-US" dirty="0" smtClean="0"/>
              <a:t>2600 </a:t>
            </a:r>
            <a:r>
              <a:rPr lang="en-US" dirty="0" smtClean="0"/>
              <a:t>kcal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Protein Requirements:</a:t>
            </a:r>
          </a:p>
          <a:p>
            <a:pPr>
              <a:buNone/>
            </a:pPr>
            <a:r>
              <a:rPr lang="en-US" dirty="0" smtClean="0"/>
              <a:t>	RDA x Desirable Weight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1.0 g/kg </a:t>
            </a:r>
            <a:r>
              <a:rPr lang="en-US" dirty="0" smtClean="0"/>
              <a:t>x 58 kg = 58 g PRO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Fluid Requirements: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(48.4 </a:t>
            </a:r>
            <a:r>
              <a:rPr lang="en-US" dirty="0" smtClean="0"/>
              <a:t>kg-20) x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+1500 = 2050 ml minimum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Nutrition Diagnosis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smtClean="0"/>
              <a:t>PES Statement: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Inadequate oral intake related to restricting calories as evidenced by inappropriate weight loss, 83% of IBW, and 24 hour recall indicating intake of 1050 </a:t>
            </a:r>
            <a:r>
              <a:rPr lang="en-US" dirty="0" err="1" smtClean="0"/>
              <a:t>kcals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Autofit/>
          </a:bodyPr>
          <a:lstStyle/>
          <a:p>
            <a:r>
              <a:rPr lang="en-US" sz="3200" dirty="0" smtClean="0"/>
              <a:t>OHSU Nutrition Guidelines:</a:t>
            </a:r>
            <a:br>
              <a:rPr lang="en-US" sz="3200" dirty="0" smtClean="0"/>
            </a:br>
            <a:r>
              <a:rPr lang="en-US" sz="3200" dirty="0" smtClean="0"/>
              <a:t>Atypical Eating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83880" cy="41879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Achieve calorie and protein goals orally with general diet.</a:t>
            </a:r>
          </a:p>
          <a:p>
            <a:pPr marL="514350" indent="-514350">
              <a:buAutoNum type="arabicPeriod"/>
            </a:pPr>
            <a:r>
              <a:rPr lang="en-US" dirty="0" smtClean="0"/>
              <a:t>Boost Plus if refuses food.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unable to achieve, give by tube.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l_fi" descr="http://image.made-in-china.com/4f0j00EvITmqFnEDcL/PVC-Feeding-Tub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5052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justhealthproducts.com/img/11/85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05200"/>
            <a:ext cx="1938793" cy="201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.dailymail.co.uk/i/pix/2009/02/02/article-0-03470723000005DC-877_468x3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63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mls</a:t>
            </a:r>
            <a:r>
              <a:rPr lang="en-US" dirty="0" smtClean="0"/>
              <a:t> Boost Plus overnight for </a:t>
            </a:r>
            <a:r>
              <a:rPr lang="en-US" dirty="0" err="1" smtClean="0"/>
              <a:t>bradycardia</a:t>
            </a:r>
            <a:r>
              <a:rPr lang="en-US" dirty="0" smtClean="0"/>
              <a:t> (not added to calories)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OHSU Nutrition Guidelines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8388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4. </a:t>
            </a:r>
            <a:r>
              <a:rPr lang="en-US" dirty="0" smtClean="0"/>
              <a:t>Patient to select 5 foods they don’t want </a:t>
            </a:r>
            <a:r>
              <a:rPr lang="en-US" dirty="0" smtClean="0"/>
              <a:t>to </a:t>
            </a:r>
            <a:r>
              <a:rPr lang="en-US" dirty="0" smtClean="0"/>
              <a:t>receive. May not select </a:t>
            </a:r>
            <a:r>
              <a:rPr lang="en-US" dirty="0" smtClean="0"/>
              <a:t>food </a:t>
            </a:r>
            <a:r>
              <a:rPr lang="en-US" dirty="0" smtClean="0"/>
              <a:t>groups (fats, fried foods).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DM’s 5 Foods:</a:t>
            </a:r>
          </a:p>
          <a:p>
            <a:pPr marL="514350" indent="-514350">
              <a:buAutoNum type="arabicPeriod"/>
            </a:pPr>
            <a:r>
              <a:rPr lang="en-US" dirty="0" smtClean="0"/>
              <a:t>Milk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French Fries</a:t>
            </a:r>
          </a:p>
          <a:p>
            <a:pPr marL="514350" indent="-514350">
              <a:buAutoNum type="arabicPeriod"/>
            </a:pPr>
            <a:r>
              <a:rPr lang="en-US" dirty="0" smtClean="0"/>
              <a:t>Hamburgers</a:t>
            </a:r>
          </a:p>
          <a:p>
            <a:pPr marL="514350" indent="-514350">
              <a:buAutoNum type="arabicPeriod"/>
            </a:pPr>
            <a:r>
              <a:rPr lang="en-US" dirty="0" smtClean="0"/>
              <a:t>Chicken Strips</a:t>
            </a:r>
          </a:p>
          <a:p>
            <a:pPr marL="514350" indent="-514350">
              <a:buAutoNum type="arabicPeriod"/>
            </a:pPr>
            <a:r>
              <a:rPr lang="en-US" dirty="0" smtClean="0"/>
              <a:t>Cookies</a:t>
            </a:r>
          </a:p>
          <a:p>
            <a:endParaRPr lang="en-US" dirty="0"/>
          </a:p>
        </p:txBody>
      </p:sp>
      <p:pic>
        <p:nvPicPr>
          <p:cNvPr id="4" name="ibafSlideshowImg" descr="http://kungfuwebdesign.com/pic/Hate_Hamberger-001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OHSU Nutrition Guidelines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5. </a:t>
            </a:r>
            <a:r>
              <a:rPr lang="en-US" dirty="0" smtClean="0"/>
              <a:t>RD selects daily menus for patient. </a:t>
            </a:r>
          </a:p>
          <a:p>
            <a:pPr>
              <a:buNone/>
            </a:pPr>
            <a:r>
              <a:rPr lang="en-US" dirty="0" smtClean="0"/>
              <a:t>	Menus should be balanced and provide 3 servings per day of dairy.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DM: Soy Milk or Yogurt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Menu Example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oy milk is made with soy beans and other healthy nutrient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</a:rPr>
              <a:t>Nutrition Interventions for DM</a:t>
            </a:r>
            <a:endParaRPr lang="en-US" sz="4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Goal</a:t>
            </a:r>
            <a:r>
              <a:rPr lang="en-US" dirty="0" smtClean="0"/>
              <a:t>: Optimal Nutrition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Set up meal plan with 1200 </a:t>
            </a:r>
            <a:r>
              <a:rPr lang="en-US" sz="2600" dirty="0" err="1" smtClean="0"/>
              <a:t>kcals</a:t>
            </a:r>
            <a:r>
              <a:rPr lang="en-US" sz="2600" dirty="0" smtClean="0"/>
              <a:t> per day. Increase intake by 200 – 300 kcal/day to goal.</a:t>
            </a:r>
          </a:p>
          <a:p>
            <a:pPr marL="514350" indent="-514350">
              <a:buAutoNum type="arabicPeriod" startAt="2"/>
            </a:pPr>
            <a:r>
              <a:rPr lang="en-US" sz="2600" dirty="0" smtClean="0"/>
              <a:t>Recommend checking Vitamin D</a:t>
            </a:r>
          </a:p>
          <a:p>
            <a:pPr marL="514350" indent="-514350">
              <a:buAutoNum type="arabicPeriod" startAt="2"/>
            </a:pPr>
            <a:r>
              <a:rPr lang="en-US" sz="2600" dirty="0" smtClean="0"/>
              <a:t>Initiate Calorie Count (Manager Check)</a:t>
            </a:r>
          </a:p>
          <a:p>
            <a:pPr marL="514350" indent="-514350">
              <a:buAutoNum type="arabicPeriod" startAt="2"/>
            </a:pPr>
            <a:r>
              <a:rPr lang="en-US" sz="2600" dirty="0" smtClean="0"/>
              <a:t>Meds: TUMS, MVI, </a:t>
            </a:r>
            <a:r>
              <a:rPr lang="en-US" sz="2600" dirty="0" smtClean="0"/>
              <a:t>Zinc</a:t>
            </a:r>
          </a:p>
          <a:p>
            <a:pPr marL="514350" indent="-514350">
              <a:buNone/>
            </a:pPr>
            <a:endParaRPr lang="en-US" sz="2600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</a:rPr>
              <a:t>Monitor and Evaluate</a:t>
            </a:r>
            <a:endParaRPr lang="en-US" sz="4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8388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RD Monitors Everyday…</a:t>
            </a:r>
          </a:p>
          <a:p>
            <a:pPr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1. </a:t>
            </a:r>
            <a:r>
              <a:rPr lang="en-US" dirty="0" smtClean="0"/>
              <a:t>Attain adequate intake of goal calories daily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C</a:t>
            </a:r>
            <a:r>
              <a:rPr lang="en-US" dirty="0" smtClean="0"/>
              <a:t>alorie </a:t>
            </a:r>
            <a:r>
              <a:rPr lang="en-US" dirty="0" smtClean="0"/>
              <a:t>count (completed daily by RSA)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Increase calories by 300 kcal/day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2. </a:t>
            </a:r>
            <a:r>
              <a:rPr lang="en-US" dirty="0" smtClean="0"/>
              <a:t>Weight Gain</a:t>
            </a:r>
          </a:p>
          <a:p>
            <a:pPr>
              <a:buNone/>
            </a:pPr>
            <a:r>
              <a:rPr lang="en-US" dirty="0" smtClean="0"/>
              <a:t>	- AM weights taken daily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Indicator: Increase by 100 – 200 g/day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3. </a:t>
            </a:r>
            <a:r>
              <a:rPr lang="en-US" dirty="0" smtClean="0"/>
              <a:t>Monitor </a:t>
            </a:r>
            <a:r>
              <a:rPr lang="en-US" dirty="0" err="1" smtClean="0"/>
              <a:t>Refeeding</a:t>
            </a:r>
            <a:r>
              <a:rPr lang="en-US" dirty="0" smtClean="0"/>
              <a:t> Syndrome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Daily </a:t>
            </a:r>
            <a:r>
              <a:rPr lang="en-US" dirty="0"/>
              <a:t>p</a:t>
            </a:r>
            <a:r>
              <a:rPr lang="en-US" dirty="0" smtClean="0"/>
              <a:t>hosphorous labs will be drawn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Indicator: </a:t>
            </a:r>
            <a:r>
              <a:rPr lang="en-US" dirty="0" err="1" smtClean="0"/>
              <a:t>Phos</a:t>
            </a:r>
            <a:r>
              <a:rPr lang="en-US" dirty="0" smtClean="0"/>
              <a:t> WNL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Monitor and Evaluate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Day 3</a:t>
            </a:r>
            <a:r>
              <a:rPr lang="en-US" u="sng" dirty="0" smtClean="0"/>
              <a:t>: 1500 kcal, 480 ml per shift (48 oz per d)</a:t>
            </a:r>
          </a:p>
          <a:p>
            <a:r>
              <a:rPr lang="en-US" sz="2800" dirty="0" smtClean="0"/>
              <a:t>Pt eats 100% of meals, feeling full.</a:t>
            </a:r>
          </a:p>
          <a:p>
            <a:r>
              <a:rPr lang="en-US" sz="2800" dirty="0" smtClean="0"/>
              <a:t>Needed Boost overnight for HR of 33.</a:t>
            </a:r>
          </a:p>
          <a:p>
            <a:r>
              <a:rPr lang="en-US" sz="2800" dirty="0" err="1" smtClean="0"/>
              <a:t>Phos</a:t>
            </a:r>
            <a:r>
              <a:rPr lang="en-US" sz="2800" dirty="0" smtClean="0"/>
              <a:t> </a:t>
            </a:r>
            <a:r>
              <a:rPr lang="en-US" sz="2800" dirty="0" smtClean="0"/>
              <a:t>WNL, </a:t>
            </a:r>
            <a:r>
              <a:rPr lang="en-US" sz="2800" dirty="0" err="1" smtClean="0"/>
              <a:t>Vit</a:t>
            </a:r>
            <a:r>
              <a:rPr lang="en-US" sz="2800" dirty="0" smtClean="0"/>
              <a:t> D and Zinc WNL</a:t>
            </a:r>
          </a:p>
          <a:p>
            <a:r>
              <a:rPr lang="en-US" sz="2800" dirty="0" smtClean="0"/>
              <a:t>Testosterone 46 L</a:t>
            </a:r>
          </a:p>
          <a:p>
            <a:r>
              <a:rPr lang="en-US" sz="2800" dirty="0" smtClean="0"/>
              <a:t>Changed goal </a:t>
            </a:r>
            <a:r>
              <a:rPr lang="en-US" sz="2800" dirty="0" err="1" smtClean="0"/>
              <a:t>kcals</a:t>
            </a:r>
            <a:r>
              <a:rPr lang="en-US" sz="2800" dirty="0" smtClean="0"/>
              <a:t> to 3200 kcal</a:t>
            </a:r>
            <a:endParaRPr lang="en-US" sz="2800" dirty="0" smtClean="0"/>
          </a:p>
          <a:p>
            <a:pPr>
              <a:buNone/>
            </a:pPr>
            <a:r>
              <a:rPr lang="en-US" b="1" u="sng" dirty="0" smtClean="0"/>
              <a:t>Day 4 – 5 </a:t>
            </a:r>
            <a:r>
              <a:rPr lang="en-US" u="sng" dirty="0" smtClean="0"/>
              <a:t>(Weekend): 1800, 2100 kcal</a:t>
            </a:r>
          </a:p>
          <a:p>
            <a:r>
              <a:rPr lang="en-US" sz="2800" dirty="0" smtClean="0"/>
              <a:t>Pt eats 100% meals, feeling full.</a:t>
            </a:r>
          </a:p>
          <a:p>
            <a:r>
              <a:rPr lang="en-US" sz="2800" dirty="0" smtClean="0"/>
              <a:t>No Boost overnight</a:t>
            </a:r>
          </a:p>
          <a:p>
            <a:r>
              <a:rPr lang="en-US" sz="2800" dirty="0" err="1" smtClean="0"/>
              <a:t>Phos</a:t>
            </a:r>
            <a:r>
              <a:rPr lang="en-US" sz="2800" dirty="0" smtClean="0"/>
              <a:t> WNL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</a:rPr>
              <a:t>Monitor and Evaluate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Day 6</a:t>
            </a:r>
            <a:r>
              <a:rPr lang="en-US" u="sng" dirty="0" smtClean="0"/>
              <a:t>: 2400 kcal</a:t>
            </a:r>
          </a:p>
          <a:p>
            <a:r>
              <a:rPr lang="en-US" sz="2400" dirty="0" smtClean="0"/>
              <a:t>Pt continues to eat 100% meals, feeling full.</a:t>
            </a:r>
          </a:p>
          <a:p>
            <a:r>
              <a:rPr lang="en-US" sz="2400" dirty="0" err="1" smtClean="0"/>
              <a:t>Phos</a:t>
            </a:r>
            <a:r>
              <a:rPr lang="en-US" sz="2400" dirty="0" smtClean="0"/>
              <a:t> trending down (2.9), </a:t>
            </a:r>
            <a:r>
              <a:rPr lang="en-US" sz="2400" dirty="0" err="1" smtClean="0"/>
              <a:t>rec</a:t>
            </a:r>
            <a:r>
              <a:rPr lang="en-US" sz="2400" dirty="0" smtClean="0"/>
              <a:t> replete </a:t>
            </a:r>
            <a:r>
              <a:rPr lang="en-US" sz="2400" dirty="0" smtClean="0"/>
              <a:t>with </a:t>
            </a:r>
            <a:r>
              <a:rPr lang="en-US" sz="2400" dirty="0" err="1" smtClean="0"/>
              <a:t>NutraPhos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200400"/>
          <a:ext cx="72390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18"/>
                <a:gridCol w="989577"/>
                <a:gridCol w="863247"/>
                <a:gridCol w="800082"/>
                <a:gridCol w="810610"/>
                <a:gridCol w="827805"/>
                <a:gridCol w="1105381"/>
                <a:gridCol w="110538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Day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(H)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1.47 (H)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000" b="1" i="1" dirty="0" smtClean="0"/>
              <a:t>Anorexia Nervosa.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100" i="1" dirty="0" smtClean="0"/>
              <a:t>An exaggerated desire for thinness</a:t>
            </a:r>
            <a:r>
              <a:rPr lang="en-US" sz="3100" dirty="0" smtClean="0"/>
              <a:t> (DSM-IV)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10600" cy="487680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sz="2600" u="sng" dirty="0" smtClean="0"/>
          </a:p>
          <a:p>
            <a:pPr>
              <a:buNone/>
            </a:pPr>
            <a:r>
              <a:rPr lang="en-US" sz="2400" u="sng" dirty="0" smtClean="0"/>
              <a:t>Symptoms Include:</a:t>
            </a:r>
          </a:p>
          <a:p>
            <a:pPr lvl="1">
              <a:buNone/>
            </a:pPr>
            <a:r>
              <a:rPr lang="en-US" dirty="0" smtClean="0"/>
              <a:t>1) Refusal to maintain a body weight above 85% of expected weight.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2) Intense fear of becoming fat with self-worth based on weight or shape.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3) Evidence of an endocrine disorder (amenorrhea for females, loss of sexual potency for males).  </a:t>
            </a:r>
          </a:p>
          <a:p>
            <a:pPr>
              <a:buNone/>
            </a:pPr>
            <a:endParaRPr lang="en-US" sz="2600" u="sng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</a:rPr>
              <a:t>Monitor and Evaluate</a:t>
            </a:r>
            <a:endParaRPr lang="en-US" sz="4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Day 7</a:t>
            </a:r>
            <a:r>
              <a:rPr lang="en-US" u="sng" dirty="0" smtClean="0"/>
              <a:t>: 2600 kcal</a:t>
            </a:r>
          </a:p>
          <a:p>
            <a:r>
              <a:rPr lang="en-US" dirty="0" smtClean="0"/>
              <a:t>Continues to eat 100% of meals.</a:t>
            </a:r>
          </a:p>
          <a:p>
            <a:r>
              <a:rPr lang="en-US" dirty="0" smtClean="0"/>
              <a:t>Received Boost overnight for low HR.</a:t>
            </a:r>
          </a:p>
          <a:p>
            <a:r>
              <a:rPr lang="en-US" dirty="0" smtClean="0"/>
              <a:t>Discussed possible 3</a:t>
            </a:r>
            <a:r>
              <a:rPr lang="en-US" baseline="30000" dirty="0" smtClean="0"/>
              <a:t>rd</a:t>
            </a:r>
            <a:r>
              <a:rPr lang="en-US" dirty="0" smtClean="0"/>
              <a:t> snack, not accepted.</a:t>
            </a:r>
          </a:p>
          <a:p>
            <a:r>
              <a:rPr lang="en-US" dirty="0" smtClean="0"/>
              <a:t>Moved bedtime snack to 9:30 pm.</a:t>
            </a:r>
          </a:p>
          <a:p>
            <a:pPr>
              <a:buNone/>
            </a:pPr>
            <a:r>
              <a:rPr lang="en-US" b="1" u="sng" dirty="0" smtClean="0"/>
              <a:t>Day 8</a:t>
            </a:r>
            <a:r>
              <a:rPr lang="en-US" u="sng" dirty="0" smtClean="0"/>
              <a:t>: 2900 kcal</a:t>
            </a:r>
          </a:p>
          <a:p>
            <a:r>
              <a:rPr lang="en-US" dirty="0" smtClean="0"/>
              <a:t>Continues to eat 100%</a:t>
            </a:r>
          </a:p>
          <a:p>
            <a:r>
              <a:rPr lang="en-US" dirty="0" smtClean="0"/>
              <a:t>Requested to move snack time to 3:15, and dinner at 6:15pm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</a:rPr>
              <a:t>Monitor and Evaluate</a:t>
            </a: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600" b="1" u="sng" dirty="0" smtClean="0"/>
              <a:t>Day 9</a:t>
            </a:r>
            <a:r>
              <a:rPr lang="en-US" sz="2600" u="sng" dirty="0" smtClean="0"/>
              <a:t>: 1st Day on Goal Calories (3200 kcal)</a:t>
            </a:r>
          </a:p>
          <a:p>
            <a:pPr>
              <a:buNone/>
            </a:pPr>
            <a:endParaRPr lang="en-US" sz="2600" u="sng" dirty="0" smtClean="0"/>
          </a:p>
          <a:p>
            <a:r>
              <a:rPr lang="en-US" dirty="0" smtClean="0"/>
              <a:t>Continues to eat 100% of his meals, did not receive Boost overnight. </a:t>
            </a:r>
          </a:p>
          <a:p>
            <a:endParaRPr lang="en-US" dirty="0" smtClean="0"/>
          </a:p>
          <a:p>
            <a:r>
              <a:rPr lang="en-US" dirty="0" smtClean="0"/>
              <a:t>Willing to meet with parents to develop a plan to meet nutrition goals at home.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Discharge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8229600" cy="63246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10000" dirty="0" smtClean="0">
                <a:solidFill>
                  <a:schemeClr val="accent3">
                    <a:lumMod val="50000"/>
                  </a:schemeClr>
                </a:solidFill>
              </a:rPr>
              <a:t>Daily Weights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5800" dirty="0" smtClean="0"/>
          </a:p>
          <a:p>
            <a:pPr algn="ctr">
              <a:buNone/>
            </a:pPr>
            <a:endParaRPr lang="en-US" sz="5800" dirty="0" smtClean="0"/>
          </a:p>
          <a:p>
            <a:pPr algn="ctr">
              <a:buNone/>
            </a:pPr>
            <a:r>
              <a:rPr lang="en-US" sz="5800" b="1" dirty="0" smtClean="0"/>
              <a:t>D/C at +100 gm from admit</a:t>
            </a:r>
          </a:p>
          <a:p>
            <a:pPr algn="ctr">
              <a:buNone/>
            </a:pPr>
            <a:endParaRPr lang="en-US" sz="5800" b="1" dirty="0" smtClean="0"/>
          </a:p>
          <a:p>
            <a:pPr algn="ctr">
              <a:buNone/>
            </a:pPr>
            <a:r>
              <a:rPr lang="en-US" sz="5800" b="1" dirty="0" smtClean="0"/>
              <a:t>Why do you think this happened?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752600"/>
          <a:ext cx="7543800" cy="237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24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4/7</a:t>
                      </a:r>
                      <a:endParaRPr lang="en-US" dirty="0"/>
                    </a:p>
                  </a:txBody>
                  <a:tcPr/>
                </a:tc>
              </a:tr>
              <a:tr h="8515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48.8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48.4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47.9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47.6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47.5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47.87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48.2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48.4</a:t>
                      </a:r>
                    </a:p>
                    <a:p>
                      <a:pPr algn="ctr"/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48.9 kg</a:t>
                      </a:r>
                      <a:endParaRPr lang="en-US" dirty="0"/>
                    </a:p>
                  </a:txBody>
                  <a:tcPr/>
                </a:tc>
              </a:tr>
              <a:tr h="8515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</a:t>
                      </a:r>
                      <a:r>
                        <a:rPr lang="en-US" baseline="0" dirty="0" smtClean="0"/>
                        <a:t>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</a:t>
                      </a:r>
                      <a:r>
                        <a:rPr lang="en-US" baseline="0" dirty="0" smtClean="0"/>
                        <a:t>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dirty="0" smtClean="0"/>
                        <a:t>1500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US" dirty="0" smtClean="0"/>
                        <a:t>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2100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2400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2600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2900 kcal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3200 kcal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Catabolic </a:t>
            </a:r>
            <a:r>
              <a:rPr lang="en-US" dirty="0" smtClean="0"/>
              <a:t>state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Anabolic state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/>
              <a:t>Anorexics have a low </a:t>
            </a:r>
            <a:r>
              <a:rPr lang="en-US" dirty="0" smtClean="0"/>
              <a:t>RMR</a:t>
            </a:r>
            <a:r>
              <a:rPr lang="en-US" dirty="0" smtClean="0"/>
              <a:t> </a:t>
            </a:r>
            <a:r>
              <a:rPr lang="en-US" dirty="0" smtClean="0"/>
              <a:t>so weight gain should be easy right?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/>
              <a:t>During </a:t>
            </a:r>
            <a:r>
              <a:rPr lang="en-US" dirty="0" err="1" smtClean="0"/>
              <a:t>refeeding</a:t>
            </a:r>
            <a:r>
              <a:rPr lang="en-US" dirty="0" smtClean="0"/>
              <a:t>, RMR increases significantly, making weight gain difficult.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/>
              <a:t>Weight </a:t>
            </a:r>
            <a:r>
              <a:rPr lang="en-US" dirty="0" smtClean="0"/>
              <a:t>gain is </a:t>
            </a:r>
            <a:r>
              <a:rPr lang="en-US" dirty="0" smtClean="0"/>
              <a:t>seen </a:t>
            </a:r>
            <a:r>
              <a:rPr lang="en-US" dirty="0" smtClean="0"/>
              <a:t>usually after the first 5 to 7 days of </a:t>
            </a:r>
            <a:r>
              <a:rPr lang="en-US" dirty="0" err="1" smtClean="0"/>
              <a:t>refeeding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Remember Inpatient Goals?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83880" cy="4498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On 4/7: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Vital Signs Stable.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Met Goal Calories.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Discharged.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We do not fix them here, we stabilize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Discharge Meeting…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4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RD met with parents and patient.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Tension in the room.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Given exchange list for 3200 </a:t>
            </a:r>
            <a:r>
              <a:rPr lang="en-US" dirty="0" err="1" smtClean="0"/>
              <a:t>kcals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Patient did not want make up calories from Boost, rather with “real food”.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Parents very knowledgeable about the system.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Contract was </a:t>
            </a:r>
            <a:r>
              <a:rPr lang="en-US" dirty="0" smtClean="0"/>
              <a:t>signed:</a:t>
            </a:r>
          </a:p>
          <a:p>
            <a:pPr lvl="1"/>
            <a:r>
              <a:rPr lang="en-US" dirty="0" smtClean="0"/>
              <a:t>Will follow 3200 meal plan, will allow parents to make up </a:t>
            </a:r>
            <a:r>
              <a:rPr lang="en-US" dirty="0" err="1" smtClean="0"/>
              <a:t>kcals</a:t>
            </a:r>
            <a:endParaRPr lang="en-US" dirty="0" smtClean="0"/>
          </a:p>
          <a:p>
            <a:pPr lvl="1"/>
            <a:r>
              <a:rPr lang="en-US" dirty="0" smtClean="0"/>
              <a:t>Limit physical activity</a:t>
            </a:r>
          </a:p>
          <a:p>
            <a:pPr lvl="1"/>
            <a:r>
              <a:rPr lang="en-US" dirty="0" smtClean="0"/>
              <a:t>1 distraction (get a job)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/>
          <a:lstStyle/>
          <a:p>
            <a:r>
              <a:rPr lang="en-US" dirty="0" smtClean="0"/>
              <a:t>Outcomes for AN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18388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1/2 are expected to recover.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1/2 either experience: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sz="2400" dirty="0" smtClean="0"/>
              <a:t>A moderate response to treatment (21%).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sz="2400" dirty="0" smtClean="0"/>
              <a:t>A poor outcome (29%).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Highest mortality out of all </a:t>
            </a:r>
            <a:r>
              <a:rPr lang="en-US" dirty="0" smtClean="0"/>
              <a:t>psychiatric </a:t>
            </a:r>
            <a:r>
              <a:rPr lang="en-US" dirty="0" smtClean="0"/>
              <a:t>disorders… 9.8%.</a:t>
            </a:r>
          </a:p>
          <a:p>
            <a:endParaRPr lang="en-US" dirty="0" smtClean="0"/>
          </a:p>
          <a:p>
            <a:pPr marL="1042416" lvl="2" indent="-457200">
              <a:buFont typeface="+mj-lt"/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r>
              <a:rPr lang="en-US" dirty="0" smtClean="0"/>
              <a:t>As far as DM’s future goes…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229600" cy="5211763"/>
          </a:xfrm>
        </p:spPr>
        <p:txBody>
          <a:bodyPr/>
          <a:lstStyle/>
          <a:p>
            <a:r>
              <a:rPr lang="en-US" dirty="0" smtClean="0"/>
              <a:t>No discharge to </a:t>
            </a:r>
          </a:p>
          <a:p>
            <a:pPr>
              <a:buNone/>
            </a:pPr>
            <a:r>
              <a:rPr lang="en-US" dirty="0" smtClean="0"/>
              <a:t>	treatment center.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appointment with </a:t>
            </a:r>
          </a:p>
          <a:p>
            <a:pPr>
              <a:buNone/>
            </a:pPr>
            <a:r>
              <a:rPr lang="en-US" dirty="0" smtClean="0"/>
              <a:t>	an RD on 4/16/11.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DCH RD asked for </a:t>
            </a:r>
          </a:p>
          <a:p>
            <a:pPr>
              <a:buNone/>
            </a:pPr>
            <a:r>
              <a:rPr lang="en-US" dirty="0" smtClean="0"/>
              <a:t>	f/u call in 1 week.</a:t>
            </a:r>
          </a:p>
          <a:p>
            <a:pPr>
              <a:buNone/>
            </a:pPr>
            <a:r>
              <a:rPr lang="en-US" dirty="0" smtClean="0"/>
              <a:t>		- Did not receive phone call.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3.bp.blogspot.com/_QFzgkX09x8I/S1Vqj7zk9CI/AAAAAAAAAOQ/8S1HCR_V_Bc/s400/walking-aw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Pt admitted with </a:t>
            </a:r>
            <a:r>
              <a:rPr lang="en-US" dirty="0" err="1" smtClean="0"/>
              <a:t>bradycardia</a:t>
            </a:r>
            <a:r>
              <a:rPr lang="en-US" dirty="0" smtClean="0"/>
              <a:t> and weight loss</a:t>
            </a:r>
          </a:p>
          <a:p>
            <a:r>
              <a:rPr lang="en-US" dirty="0" smtClean="0"/>
              <a:t>Presented with renal and cardiac abnormalities d/t growth stunting</a:t>
            </a:r>
          </a:p>
          <a:p>
            <a:r>
              <a:rPr lang="en-US" dirty="0" smtClean="0"/>
              <a:t>Nutrition Interventions Included:</a:t>
            </a:r>
          </a:p>
          <a:p>
            <a:pPr lvl="1"/>
            <a:r>
              <a:rPr lang="en-US" dirty="0" smtClean="0"/>
              <a:t>Initial energy: 1200 </a:t>
            </a:r>
            <a:r>
              <a:rPr lang="en-US" dirty="0" err="1" smtClean="0"/>
              <a:t>kcals</a:t>
            </a:r>
            <a:r>
              <a:rPr lang="en-US" dirty="0" smtClean="0"/>
              <a:t>, increased 2 – 300/day</a:t>
            </a:r>
          </a:p>
          <a:p>
            <a:pPr lvl="1"/>
            <a:r>
              <a:rPr lang="en-US" dirty="0" smtClean="0"/>
              <a:t>D/</a:t>
            </a:r>
            <a:r>
              <a:rPr lang="en-US" dirty="0" err="1" smtClean="0"/>
              <a:t>C’d</a:t>
            </a:r>
            <a:r>
              <a:rPr lang="en-US" dirty="0" smtClean="0"/>
              <a:t> first day on goal calories</a:t>
            </a:r>
          </a:p>
          <a:p>
            <a:r>
              <a:rPr lang="en-US" dirty="0" smtClean="0"/>
              <a:t>Discharge Meeting: 3200 kcal exchange list</a:t>
            </a:r>
          </a:p>
          <a:p>
            <a:r>
              <a:rPr lang="en-US" dirty="0" smtClean="0"/>
              <a:t>No f/u phone call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Questions?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/>
              <a:t>Prevalence of Anorexia Nervosa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u="sng" dirty="0" smtClean="0"/>
              <a:t>The </a:t>
            </a:r>
            <a:r>
              <a:rPr lang="en-US" sz="2200" u="sng" dirty="0" smtClean="0"/>
              <a:t>actual </a:t>
            </a:r>
            <a:r>
              <a:rPr lang="en-US" sz="2200" u="sng" dirty="0"/>
              <a:t>number of individuals </a:t>
            </a:r>
            <a:r>
              <a:rPr lang="en-US" sz="2200" u="sng" dirty="0" smtClean="0"/>
              <a:t>affected is unknown.</a:t>
            </a:r>
            <a:endParaRPr lang="en-US" sz="2200" u="sng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200" dirty="0" smtClean="0"/>
              <a:t>- </a:t>
            </a:r>
            <a:r>
              <a:rPr lang="en-US" sz="2200" dirty="0" smtClean="0"/>
              <a:t>0.3% of the population has all three </a:t>
            </a:r>
            <a:r>
              <a:rPr lang="en-US" sz="2200" dirty="0" smtClean="0"/>
              <a:t>symptoms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i="1" dirty="0" smtClean="0"/>
              <a:t>Anorexia Nervosa.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 .37% to 1.3% of the population has sub-</a:t>
            </a:r>
          </a:p>
          <a:p>
            <a:pPr>
              <a:buNone/>
            </a:pPr>
            <a:r>
              <a:rPr lang="en-US" sz="2200" dirty="0" smtClean="0"/>
              <a:t>	threshold </a:t>
            </a:r>
            <a:r>
              <a:rPr lang="en-US" sz="2200" i="1" dirty="0" smtClean="0"/>
              <a:t>Anorexia Nervosa </a:t>
            </a:r>
            <a:r>
              <a:rPr lang="en-US" sz="2200" dirty="0" smtClean="0"/>
              <a:t>(missing one </a:t>
            </a:r>
          </a:p>
          <a:p>
            <a:pPr>
              <a:buNone/>
            </a:pPr>
            <a:r>
              <a:rPr lang="en-US" sz="2200" dirty="0" smtClean="0"/>
              <a:t>	of the </a:t>
            </a:r>
            <a:r>
              <a:rPr lang="en-US" sz="2200" dirty="0" smtClean="0"/>
              <a:t>symptoms).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- 3.2% of young women (18 – 30 </a:t>
            </a:r>
            <a:r>
              <a:rPr lang="en-US" sz="2200" dirty="0" err="1" smtClean="0"/>
              <a:t>y.o</a:t>
            </a:r>
            <a:r>
              <a:rPr lang="en-US" sz="2200" dirty="0" smtClean="0"/>
              <a:t>.) are 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diagnosed with an </a:t>
            </a:r>
            <a:r>
              <a:rPr lang="en-US" sz="2200" i="1" dirty="0" smtClean="0"/>
              <a:t>eating disorder.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- 10% of patients that are diagnosed with an 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i="1" dirty="0" smtClean="0"/>
              <a:t>eating disorder </a:t>
            </a:r>
            <a:r>
              <a:rPr lang="en-US" sz="2200" dirty="0" smtClean="0"/>
              <a:t>are </a:t>
            </a:r>
            <a:r>
              <a:rPr lang="en-US" sz="2200" i="1" dirty="0" smtClean="0"/>
              <a:t>males.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 descr="http://www.buzzle.com/img/articleImages/528076-16111-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62200"/>
            <a:ext cx="182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**Numbers taken from  International Journal of Eating Disorders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051560"/>
          </a:xfrm>
        </p:spPr>
        <p:txBody>
          <a:bodyPr/>
          <a:lstStyle/>
          <a:p>
            <a:r>
              <a:rPr lang="en-US" b="1" i="1" dirty="0" smtClean="0"/>
              <a:t>References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83880" cy="46482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Position of the American Dietetic Association: Nutrition Intervention in the Treatment of Anorexia Nervosa, Bulimia, and Other Eating Disorders. </a:t>
            </a:r>
            <a:r>
              <a:rPr lang="en-US" i="1" dirty="0" smtClean="0"/>
              <a:t>J Am Diet Assoc</a:t>
            </a:r>
            <a:r>
              <a:rPr lang="en-US" dirty="0" smtClean="0"/>
              <a:t>. 2006;106:2073-2082.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Eating Disorders Association. Males and Eating Disorders Research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www.neda.org</a:t>
            </a:r>
            <a:r>
              <a:rPr lang="en-US" dirty="0" smtClean="0"/>
              <a:t>. Retrieved May 1, 2011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DSM-IV. American Psychiatric Association. (1994). Diagnostic and Statistical Manual of Mental Disorders (4th ed.). Washington, DC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of Renal Disorders in Patients with Anorexia Nervosa. </a:t>
            </a:r>
            <a:r>
              <a:rPr lang="en-US" i="1" dirty="0" err="1" smtClean="0"/>
              <a:t>Int</a:t>
            </a:r>
            <a:r>
              <a:rPr lang="en-US" i="1" dirty="0" smtClean="0"/>
              <a:t> J Eat </a:t>
            </a:r>
            <a:r>
              <a:rPr lang="en-US" i="1" dirty="0" err="1" smtClean="0"/>
              <a:t>Disord</a:t>
            </a:r>
            <a:r>
              <a:rPr lang="en-US" i="1" dirty="0" smtClean="0"/>
              <a:t> </a:t>
            </a:r>
            <a:r>
              <a:rPr lang="en-US" dirty="0" smtClean="0"/>
              <a:t>2011; 44:233–237.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Lucas AR, </a:t>
            </a:r>
            <a:r>
              <a:rPr lang="en-US" dirty="0" err="1" smtClean="0"/>
              <a:t>Crowson</a:t>
            </a:r>
            <a:r>
              <a:rPr lang="en-US" dirty="0" smtClean="0"/>
              <a:t> CS, O’Fallon WM, Melton LJ. The ups and downs of anorexia nervosa</a:t>
            </a:r>
            <a:r>
              <a:rPr lang="en-US" i="1" dirty="0" smtClean="0"/>
              <a:t>. </a:t>
            </a:r>
            <a:r>
              <a:rPr lang="en-US" i="1" dirty="0" err="1" smtClean="0"/>
              <a:t>Int</a:t>
            </a:r>
            <a:r>
              <a:rPr lang="en-US" i="1" dirty="0" smtClean="0"/>
              <a:t> J Eat </a:t>
            </a:r>
            <a:r>
              <a:rPr lang="en-US" i="1" dirty="0" err="1" smtClean="0"/>
              <a:t>Disord</a:t>
            </a:r>
            <a:r>
              <a:rPr lang="en-US" dirty="0" smtClean="0"/>
              <a:t>. 1999;26:397-405.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Bulik</a:t>
            </a:r>
            <a:r>
              <a:rPr lang="en-US" dirty="0" smtClean="0"/>
              <a:t> CM, </a:t>
            </a:r>
            <a:r>
              <a:rPr lang="en-US" dirty="0" err="1" smtClean="0"/>
              <a:t>Teba</a:t>
            </a:r>
            <a:r>
              <a:rPr lang="en-US" dirty="0" smtClean="0"/>
              <a:t> L, </a:t>
            </a:r>
            <a:r>
              <a:rPr lang="en-US" dirty="0" err="1" smtClean="0"/>
              <a:t>Siega-Riz</a:t>
            </a:r>
            <a:r>
              <a:rPr lang="en-US" dirty="0" smtClean="0"/>
              <a:t> AM, </a:t>
            </a:r>
            <a:r>
              <a:rPr lang="en-US" dirty="0" err="1" smtClean="0"/>
              <a:t>Reichenborn-Kjennerud</a:t>
            </a:r>
            <a:r>
              <a:rPr lang="en-US" dirty="0" smtClean="0"/>
              <a:t> T. Anorexia nervosa: Definition, epidemiology, and cycle of risk. </a:t>
            </a:r>
            <a:r>
              <a:rPr lang="en-US" i="1" dirty="0" err="1" smtClean="0"/>
              <a:t>Int</a:t>
            </a:r>
            <a:r>
              <a:rPr lang="en-US" i="1" dirty="0" smtClean="0"/>
              <a:t> J Eat </a:t>
            </a:r>
            <a:r>
              <a:rPr lang="en-US" i="1" dirty="0" err="1" smtClean="0"/>
              <a:t>Disord</a:t>
            </a:r>
            <a:r>
              <a:rPr lang="en-US" i="1" dirty="0" smtClean="0"/>
              <a:t>. 2003</a:t>
            </a:r>
            <a:r>
              <a:rPr lang="en-US" dirty="0" smtClean="0"/>
              <a:t>;34: 383-396.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Manzato</a:t>
            </a:r>
            <a:r>
              <a:rPr lang="en-US" dirty="0" smtClean="0"/>
              <a:t> E, </a:t>
            </a:r>
            <a:r>
              <a:rPr lang="en-US" dirty="0" err="1" smtClean="0"/>
              <a:t>Mazzullo</a:t>
            </a:r>
            <a:r>
              <a:rPr lang="en-US" dirty="0" smtClean="0"/>
              <a:t> M, </a:t>
            </a:r>
            <a:r>
              <a:rPr lang="en-US" dirty="0" err="1" smtClean="0"/>
              <a:t>Gualandi</a:t>
            </a:r>
            <a:r>
              <a:rPr lang="en-US" dirty="0" smtClean="0"/>
              <a:t> M, </a:t>
            </a:r>
            <a:r>
              <a:rPr lang="en-US" dirty="0" err="1" smtClean="0"/>
              <a:t>Zanetti</a:t>
            </a:r>
            <a:r>
              <a:rPr lang="en-US" dirty="0" smtClean="0"/>
              <a:t> T, </a:t>
            </a:r>
            <a:r>
              <a:rPr lang="en-US" dirty="0" err="1" smtClean="0"/>
              <a:t>Scanelli</a:t>
            </a:r>
            <a:r>
              <a:rPr lang="en-US" dirty="0" smtClean="0"/>
              <a:t> G. Anorexia nervosa: From purgative </a:t>
            </a:r>
            <a:r>
              <a:rPr lang="en-US" dirty="0" err="1" smtClean="0"/>
              <a:t>behaviour</a:t>
            </a:r>
            <a:r>
              <a:rPr lang="en-US" dirty="0" smtClean="0"/>
              <a:t> to nephropathy. A case report. </a:t>
            </a:r>
            <a:r>
              <a:rPr lang="en-US" i="1" dirty="0" smtClean="0"/>
              <a:t>Cases J. </a:t>
            </a:r>
            <a:r>
              <a:rPr lang="en-US" dirty="0" smtClean="0"/>
              <a:t>2009;2(3):46.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Mehanna</a:t>
            </a:r>
            <a:r>
              <a:rPr lang="en-US" dirty="0" smtClean="0"/>
              <a:t> H,</a:t>
            </a:r>
            <a:r>
              <a:rPr lang="en-US" baseline="30000" dirty="0" smtClean="0"/>
              <a:t> </a:t>
            </a:r>
            <a:r>
              <a:rPr lang="en-US" dirty="0" err="1" smtClean="0"/>
              <a:t>Nankivell</a:t>
            </a:r>
            <a:r>
              <a:rPr lang="en-US" dirty="0" smtClean="0"/>
              <a:t> P, </a:t>
            </a:r>
            <a:r>
              <a:rPr lang="en-US" dirty="0" err="1" smtClean="0"/>
              <a:t>Moledina</a:t>
            </a:r>
            <a:r>
              <a:rPr lang="en-US" dirty="0" smtClean="0"/>
              <a:t> J, Travis J. </a:t>
            </a:r>
            <a:r>
              <a:rPr lang="en-US" dirty="0" err="1" smtClean="0"/>
              <a:t>Refeeding</a:t>
            </a:r>
            <a:r>
              <a:rPr lang="en-US" dirty="0" smtClean="0"/>
              <a:t> syndrome – awareness, prevention and management. </a:t>
            </a:r>
            <a:r>
              <a:rPr lang="en-US" dirty="0" err="1" smtClean="0"/>
              <a:t>Refeeding</a:t>
            </a:r>
            <a:r>
              <a:rPr lang="en-US" dirty="0" smtClean="0"/>
              <a:t> Syndrome: Awareness, prevention and management. Head Neck </a:t>
            </a:r>
            <a:r>
              <a:rPr lang="en-US" dirty="0" err="1" smtClean="0"/>
              <a:t>Oncol</a:t>
            </a:r>
            <a:r>
              <a:rPr lang="en-US" dirty="0" smtClean="0"/>
              <a:t>. 2009; 1: 4.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Lock J, Le Grange D, </a:t>
            </a:r>
            <a:r>
              <a:rPr lang="en-US" dirty="0" err="1" smtClean="0"/>
              <a:t>Agras</a:t>
            </a:r>
            <a:r>
              <a:rPr lang="en-US" dirty="0" smtClean="0"/>
              <a:t>, S, </a:t>
            </a:r>
            <a:r>
              <a:rPr lang="en-US" dirty="0" err="1" smtClean="0"/>
              <a:t>Moye</a:t>
            </a:r>
            <a:r>
              <a:rPr lang="en-US" dirty="0" smtClean="0"/>
              <a:t> A, </a:t>
            </a:r>
            <a:r>
              <a:rPr lang="fi-FI" dirty="0" smtClean="0"/>
              <a:t>Bryson </a:t>
            </a:r>
            <a:r>
              <a:rPr lang="fi-FI" i="1" dirty="0" smtClean="0"/>
              <a:t>S. </a:t>
            </a:r>
            <a:r>
              <a:rPr lang="fi-FI" dirty="0" smtClean="0"/>
              <a:t>Randomized Clinical Trial of Family-Based Treatment versus Adolescent-Focused Individual Treatment for Patients with Eating Disorders. </a:t>
            </a:r>
            <a:r>
              <a:rPr lang="fi-FI" i="1" dirty="0" smtClean="0"/>
              <a:t>PhD</a:t>
            </a:r>
            <a:r>
              <a:rPr lang="pl-PL" i="1" dirty="0" smtClean="0"/>
              <a:t>Arch Gen Psychiatry. </a:t>
            </a:r>
            <a:r>
              <a:rPr lang="pl-PL" dirty="0" smtClean="0"/>
              <a:t>2010;67(10):1025-1032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Risk Factors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No known etiology, however there are risk factors.</a:t>
            </a:r>
          </a:p>
          <a:p>
            <a:r>
              <a:rPr lang="en-US" sz="2400" dirty="0" smtClean="0"/>
              <a:t>Dieting Behavior</a:t>
            </a:r>
          </a:p>
          <a:p>
            <a:r>
              <a:rPr lang="en-US" sz="2400" dirty="0" smtClean="0"/>
              <a:t>Excessive Exercise</a:t>
            </a:r>
          </a:p>
          <a:p>
            <a:r>
              <a:rPr lang="en-US" sz="2400" dirty="0" smtClean="0"/>
              <a:t>Past Abuse</a:t>
            </a:r>
          </a:p>
          <a:p>
            <a:r>
              <a:rPr lang="en-US" sz="2400" dirty="0" smtClean="0"/>
              <a:t>Negative Self-Evaluation</a:t>
            </a:r>
          </a:p>
          <a:p>
            <a:r>
              <a:rPr lang="en-US" sz="2400" dirty="0" smtClean="0"/>
              <a:t>High Level Perfectionism</a:t>
            </a:r>
          </a:p>
          <a:p>
            <a:r>
              <a:rPr lang="en-US" sz="2400" dirty="0" smtClean="0"/>
              <a:t>Body </a:t>
            </a:r>
            <a:r>
              <a:rPr lang="en-US" sz="2400" dirty="0" err="1" smtClean="0"/>
              <a:t>Dysmorphic</a:t>
            </a:r>
            <a:r>
              <a:rPr lang="en-US" sz="2400" dirty="0" smtClean="0"/>
              <a:t> Disorder</a:t>
            </a:r>
          </a:p>
          <a:p>
            <a:r>
              <a:rPr lang="en-US" sz="2400" dirty="0" smtClean="0"/>
              <a:t>Obsessive Compulsive Disorder</a:t>
            </a:r>
          </a:p>
          <a:p>
            <a:pPr>
              <a:buNone/>
            </a:pPr>
            <a:r>
              <a:rPr lang="en-US" sz="2400" b="1" dirty="0" smtClean="0"/>
              <a:t>**56% risk assigned to </a:t>
            </a:r>
          </a:p>
          <a:p>
            <a:pPr>
              <a:buNone/>
            </a:pPr>
            <a:r>
              <a:rPr lang="en-US" sz="2400" b="1" dirty="0" smtClean="0"/>
              <a:t>	Genetic </a:t>
            </a:r>
            <a:r>
              <a:rPr lang="en-US" sz="2400" b="1" dirty="0"/>
              <a:t>P</a:t>
            </a:r>
            <a:r>
              <a:rPr lang="en-US" sz="2400" b="1" dirty="0" smtClean="0"/>
              <a:t>redisposition</a:t>
            </a:r>
            <a:endParaRPr lang="en-US" sz="2400" b="1" dirty="0"/>
          </a:p>
        </p:txBody>
      </p:sp>
      <p:pic>
        <p:nvPicPr>
          <p:cNvPr id="4" name="il_fi" descr="http://www.psychologyinspiration.com/wp-content/uploads/2011/04/body-dysmorphic-disor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Anorexia Nervosa: Males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8388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Clinical presentation similar, if not identical, to females.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200" b="1" dirty="0" smtClean="0"/>
              <a:t>Specific Differences in Males:</a:t>
            </a:r>
          </a:p>
          <a:p>
            <a:r>
              <a:rPr lang="en-US" sz="2200" dirty="0" smtClean="0"/>
              <a:t>More feminine (attitude and behavior)</a:t>
            </a:r>
          </a:p>
          <a:p>
            <a:r>
              <a:rPr lang="en-US" sz="2200" dirty="0"/>
              <a:t>M</a:t>
            </a:r>
            <a:r>
              <a:rPr lang="en-US" sz="2200" dirty="0" smtClean="0"/>
              <a:t>ore closely identify with mothers</a:t>
            </a:r>
          </a:p>
          <a:p>
            <a:r>
              <a:rPr lang="en-US" sz="2200" dirty="0" smtClean="0"/>
              <a:t>Many question gender identity, </a:t>
            </a:r>
          </a:p>
          <a:p>
            <a:pPr>
              <a:buNone/>
            </a:pPr>
            <a:r>
              <a:rPr lang="en-US" sz="2200" dirty="0" smtClean="0"/>
              <a:t>	sexual orientation</a:t>
            </a:r>
            <a:endParaRPr lang="en-US" sz="2400" dirty="0" smtClean="0"/>
          </a:p>
          <a:p>
            <a:pPr lvl="1"/>
            <a:r>
              <a:rPr lang="en-US" sz="2200" dirty="0" smtClean="0"/>
              <a:t>Afraid of sex</a:t>
            </a:r>
          </a:p>
          <a:p>
            <a:pPr lvl="1"/>
            <a:r>
              <a:rPr lang="en-US" sz="2200" dirty="0" smtClean="0"/>
              <a:t>Homosexuals are over-represented</a:t>
            </a:r>
            <a:endParaRPr lang="en-US" sz="2200" dirty="0"/>
          </a:p>
        </p:txBody>
      </p:sp>
      <p:pic>
        <p:nvPicPr>
          <p:cNvPr id="4" name="il_fi" descr="http://2.bp.blogspot.com/_10yYjoTIYE0/SdqxhMitcjI/AAAAAAAACqg/ui6spUANRk4/s400/anorexia+-+Bryan+Bixler+%2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956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Behavioral Characteristics: Males</a:t>
            </a:r>
            <a:endParaRPr lang="en-US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Compulsive exercise</a:t>
            </a:r>
          </a:p>
          <a:p>
            <a:pPr algn="r"/>
            <a:endParaRPr lang="en-US" sz="2200" dirty="0" smtClean="0"/>
          </a:p>
          <a:p>
            <a:pPr algn="r"/>
            <a:r>
              <a:rPr lang="en-US" sz="2200" dirty="0" smtClean="0"/>
              <a:t>Preoccupation with weight lifting, or muscle toning</a:t>
            </a:r>
          </a:p>
          <a:p>
            <a:pPr algn="r"/>
            <a:endParaRPr lang="en-US" sz="2200" dirty="0" smtClean="0"/>
          </a:p>
          <a:p>
            <a:pPr algn="r"/>
            <a:r>
              <a:rPr lang="en-US" sz="2200" dirty="0" smtClean="0"/>
              <a:t>Focus on certain body parts; e.g., thighs, stomach, abdomen</a:t>
            </a:r>
          </a:p>
          <a:p>
            <a:endParaRPr lang="en-US" sz="2200" dirty="0" smtClean="0"/>
          </a:p>
          <a:p>
            <a:r>
              <a:rPr lang="en-US" sz="2200" dirty="0" smtClean="0"/>
              <a:t>		</a:t>
            </a:r>
          </a:p>
          <a:p>
            <a:pPr algn="r"/>
            <a:r>
              <a:rPr lang="en-US" sz="2200" dirty="0" smtClean="0"/>
              <a:t>Difficulty eating with others</a:t>
            </a:r>
          </a:p>
          <a:p>
            <a:pPr algn="r"/>
            <a:endParaRPr lang="en-US" sz="2200" dirty="0" smtClean="0"/>
          </a:p>
          <a:p>
            <a:pPr algn="r"/>
            <a:r>
              <a:rPr lang="en-US" sz="2200" dirty="0" smtClean="0"/>
              <a:t>Preoccupation with food</a:t>
            </a:r>
          </a:p>
          <a:p>
            <a:pPr algn="r"/>
            <a:endParaRPr lang="en-US" sz="2200" dirty="0" smtClean="0"/>
          </a:p>
          <a:p>
            <a:pPr algn="r"/>
            <a:r>
              <a:rPr lang="en-US" sz="2200" dirty="0" smtClean="0"/>
              <a:t>Disgust with body size or shape</a:t>
            </a:r>
          </a:p>
          <a:p>
            <a:endParaRPr lang="en-US" dirty="0"/>
          </a:p>
        </p:txBody>
      </p:sp>
      <p:pic>
        <p:nvPicPr>
          <p:cNvPr id="14" name="il_fi" descr="http://www.tricitypsychology.com/blog/wp-content/uploads/2008/03/weightlif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Physical Characteristics: Males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183880" cy="4953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300" dirty="0" smtClean="0"/>
              <a:t>Low body weight (15% or more below expected)</a:t>
            </a:r>
          </a:p>
          <a:p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Lowered body temperature, blood pressure, pulse rate</a:t>
            </a:r>
          </a:p>
          <a:p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Tingling in hands and feet</a:t>
            </a:r>
          </a:p>
          <a:p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Thinning hair or hair loss</a:t>
            </a:r>
          </a:p>
          <a:p>
            <a:endParaRPr lang="en-US" sz="3300" dirty="0" smtClean="0"/>
          </a:p>
          <a:p>
            <a:pPr>
              <a:buNone/>
            </a:pPr>
            <a:r>
              <a:rPr lang="en-US" sz="3300" dirty="0" err="1" smtClean="0"/>
              <a:t>Lanugo</a:t>
            </a:r>
            <a:r>
              <a:rPr lang="en-US" sz="3300" dirty="0" smtClean="0"/>
              <a:t> (downy growth of body hair)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 smtClean="0"/>
              <a:t>Heart arrhythmia</a:t>
            </a:r>
          </a:p>
          <a:p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Lowered testosterone </a:t>
            </a:r>
            <a:r>
              <a:rPr lang="en-US" sz="3300" dirty="0" smtClean="0"/>
              <a:t>levels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Insomnia</a:t>
            </a:r>
            <a:endParaRPr lang="en-US" sz="33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jasondilts.files.wordpress.com/2010/12/j2_0100-thumb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18030</TotalTime>
  <Words>2264</Words>
  <Application>Microsoft Office PowerPoint</Application>
  <PresentationFormat>On-screen Show (4:3)</PresentationFormat>
  <Paragraphs>770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  Case Study: Anorexia Nervosa in the Adolescent Male Patient</vt:lpstr>
      <vt:lpstr>Overview</vt:lpstr>
      <vt:lpstr> Patient DM:  Overview of Eating Disorder  </vt:lpstr>
      <vt:lpstr> Anorexia Nervosa.  An exaggerated desire for thinness (DSM-IV) </vt:lpstr>
      <vt:lpstr>Prevalence of Anorexia Nervosa</vt:lpstr>
      <vt:lpstr>Risk Factors</vt:lpstr>
      <vt:lpstr>Anorexia Nervosa: Males</vt:lpstr>
      <vt:lpstr>Behavioral Characteristics: Males</vt:lpstr>
      <vt:lpstr>Physical Characteristics: Males</vt:lpstr>
      <vt:lpstr>Emotional/Social Characteristics : Males </vt:lpstr>
      <vt:lpstr>DM’s History of Treatment</vt:lpstr>
      <vt:lpstr>Admission to DCH on 3/30/11 </vt:lpstr>
      <vt:lpstr>Patient’s History</vt:lpstr>
      <vt:lpstr>Eating Disorders Are: Complicated</vt:lpstr>
      <vt:lpstr>3/30: MD’s Initial Assessment and Plan</vt:lpstr>
      <vt:lpstr>ED Protocol At Doernbecher</vt:lpstr>
      <vt:lpstr>Medical Management</vt:lpstr>
      <vt:lpstr> DM’s Renal Function  12/2010 Renal Ultrasound: Small Kidneys  </vt:lpstr>
      <vt:lpstr>DM’s Cardiac Complication   </vt:lpstr>
      <vt:lpstr>DM’s Risk for Refeeding Syndrome </vt:lpstr>
      <vt:lpstr>Slide 21</vt:lpstr>
      <vt:lpstr>Refeeding Syndrome Cont.</vt:lpstr>
      <vt:lpstr>Hospital vs.  Residential/Outpatient Goals</vt:lpstr>
      <vt:lpstr>Nutrition Assessment</vt:lpstr>
      <vt:lpstr>Growth Chart: BMI (15 – 17 yo)</vt:lpstr>
      <vt:lpstr>Nutrition Assessment</vt:lpstr>
      <vt:lpstr>Nutrition Assessment</vt:lpstr>
      <vt:lpstr>Nutritional Assessment: Intake</vt:lpstr>
      <vt:lpstr>Nutritional Assessment: Initial Labs</vt:lpstr>
      <vt:lpstr>Nutrition Assessment: Hydration</vt:lpstr>
      <vt:lpstr>Nutrition Assessment: Estimated Needs</vt:lpstr>
      <vt:lpstr>Nutrition Diagnosis</vt:lpstr>
      <vt:lpstr>OHSU Nutrition Guidelines: Atypical Eating Disorders</vt:lpstr>
      <vt:lpstr>OHSU Nutrition Guidelines </vt:lpstr>
      <vt:lpstr>OHSU Nutrition Guidelines </vt:lpstr>
      <vt:lpstr>Nutrition Interventions for DM</vt:lpstr>
      <vt:lpstr>Monitor and Evaluate</vt:lpstr>
      <vt:lpstr>Monitor and Evaluate</vt:lpstr>
      <vt:lpstr>Monitor and Evaluate</vt:lpstr>
      <vt:lpstr>Monitor and Evaluate</vt:lpstr>
      <vt:lpstr>Slide 41</vt:lpstr>
      <vt:lpstr>Slide 42</vt:lpstr>
      <vt:lpstr> Catabolic state  Anabolic state  </vt:lpstr>
      <vt:lpstr>Remember Inpatient Goals?</vt:lpstr>
      <vt:lpstr>Discharge Meeting…</vt:lpstr>
      <vt:lpstr>Outcomes for AN Patients</vt:lpstr>
      <vt:lpstr>As far as DM’s future goes…</vt:lpstr>
      <vt:lpstr>Summary</vt:lpstr>
      <vt:lpstr>Slide 49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Anorexia Nervosa in the Adolescent Male Patient</dc:title>
  <dc:creator>User</dc:creator>
  <cp:lastModifiedBy>User</cp:lastModifiedBy>
  <cp:revision>60</cp:revision>
  <dcterms:created xsi:type="dcterms:W3CDTF">2011-04-30T21:53:42Z</dcterms:created>
  <dcterms:modified xsi:type="dcterms:W3CDTF">2011-05-16T04:03:36Z</dcterms:modified>
</cp:coreProperties>
</file>